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Open Sans" charset="1" panose="020B0606030504020204"/>
      <p:regular r:id="rId12"/>
    </p:embeddedFont>
    <p:embeddedFont>
      <p:font typeface="Open Sans Bold" charset="1" panose="020B0806030504020204"/>
      <p:regular r:id="rId13"/>
    </p:embeddedFont>
    <p:embeddedFont>
      <p:font typeface="Open Sans Italics" charset="1" panose="020B0606030504020204"/>
      <p:regular r:id="rId14"/>
    </p:embeddedFont>
    <p:embeddedFont>
      <p:font typeface="Open Sans Bold Italics" charset="1" panose="020B0806030504020204"/>
      <p:regular r:id="rId15"/>
    </p:embeddedFont>
    <p:embeddedFont>
      <p:font typeface="Open Sans Light" charset="1" panose="020B0306030504020204"/>
      <p:regular r:id="rId16"/>
    </p:embeddedFont>
    <p:embeddedFont>
      <p:font typeface="Open Sans Light Italics" charset="1" panose="020B0306030504020204"/>
      <p:regular r:id="rId17"/>
    </p:embeddedFont>
    <p:embeddedFont>
      <p:font typeface="Open Sans Ultra-Bold" charset="1" panose="00000000000000000000"/>
      <p:regular r:id="rId18"/>
    </p:embeddedFont>
    <p:embeddedFont>
      <p:font typeface="Open Sans Ultra-Bold Italics" charset="1" panose="00000000000000000000"/>
      <p:regular r:id="rId19"/>
    </p:embeddedFont>
    <p:embeddedFont>
      <p:font typeface="Telegraf" charset="1" panose="00000500000000000000"/>
      <p:regular r:id="rId20"/>
    </p:embeddedFont>
    <p:embeddedFont>
      <p:font typeface="Telegraf Bold" charset="1" panose="00000800000000000000"/>
      <p:regular r:id="rId21"/>
    </p:embeddedFont>
    <p:embeddedFont>
      <p:font typeface="Telegraf Extra-Light" charset="1" panose="00000300000000000000"/>
      <p:regular r:id="rId22"/>
    </p:embeddedFont>
    <p:embeddedFont>
      <p:font typeface="Telegraf Medium" charset="1" panose="00000600000000000000"/>
      <p:regular r:id="rId23"/>
    </p:embeddedFont>
    <p:embeddedFont>
      <p:font typeface="Telegraf Ultra-Bold" charset="1" panose="00000900000000000000"/>
      <p:regular r:id="rId24"/>
    </p:embeddedFont>
    <p:embeddedFont>
      <p:font typeface="Telegraf Heavy" charset="1" panose="00000A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1471508">
            <a:off x="7442248" y="-3517885"/>
            <a:ext cx="2160993" cy="11665743"/>
            <a:chOff x="0" y="0"/>
            <a:chExt cx="597206" cy="3223913"/>
          </a:xfrm>
        </p:grpSpPr>
        <p:sp>
          <p:nvSpPr>
            <p:cNvPr name="Freeform 3" id="3"/>
            <p:cNvSpPr/>
            <p:nvPr/>
          </p:nvSpPr>
          <p:spPr>
            <a:xfrm flipH="false" flipV="false" rot="0">
              <a:off x="0" y="0"/>
              <a:ext cx="597206" cy="3223913"/>
            </a:xfrm>
            <a:custGeom>
              <a:avLst/>
              <a:gdLst/>
              <a:ahLst/>
              <a:cxnLst/>
              <a:rect r="r" b="b" t="t" l="l"/>
              <a:pathLst>
                <a:path h="3223913" w="597206">
                  <a:moveTo>
                    <a:pt x="0" y="0"/>
                  </a:moveTo>
                  <a:lnTo>
                    <a:pt x="597206" y="0"/>
                  </a:lnTo>
                  <a:lnTo>
                    <a:pt x="597206" y="3223913"/>
                  </a:lnTo>
                  <a:lnTo>
                    <a:pt x="0" y="3223913"/>
                  </a:lnTo>
                  <a:close/>
                </a:path>
              </a:pathLst>
            </a:custGeom>
            <a:solidFill>
              <a:srgbClr val="D5DADA">
                <a:alpha val="23922"/>
              </a:srgbClr>
            </a:solidFill>
          </p:spPr>
        </p:sp>
        <p:sp>
          <p:nvSpPr>
            <p:cNvPr name="TextBox 4" id="4"/>
            <p:cNvSpPr txBox="true"/>
            <p:nvPr/>
          </p:nvSpPr>
          <p:spPr>
            <a:xfrm>
              <a:off x="0" y="-19050"/>
              <a:ext cx="597206" cy="3242963"/>
            </a:xfrm>
            <a:prstGeom prst="rect">
              <a:avLst/>
            </a:prstGeom>
          </p:spPr>
          <p:txBody>
            <a:bodyPr anchor="ctr" rtlCol="false" tIns="35873" lIns="35873" bIns="35873" rIns="35873"/>
            <a:lstStyle/>
            <a:p>
              <a:pPr algn="ctr">
                <a:lnSpc>
                  <a:spcPts val="1384"/>
                </a:lnSpc>
                <a:spcBef>
                  <a:spcPct val="0"/>
                </a:spcBef>
              </a:pPr>
            </a:p>
          </p:txBody>
        </p:sp>
      </p:grpSp>
      <p:grpSp>
        <p:nvGrpSpPr>
          <p:cNvPr name="Group 5" id="5"/>
          <p:cNvGrpSpPr/>
          <p:nvPr/>
        </p:nvGrpSpPr>
        <p:grpSpPr>
          <a:xfrm rot="1471508">
            <a:off x="7842796" y="1744300"/>
            <a:ext cx="2160993" cy="11212989"/>
            <a:chOff x="0" y="0"/>
            <a:chExt cx="597206" cy="3098792"/>
          </a:xfrm>
        </p:grpSpPr>
        <p:sp>
          <p:nvSpPr>
            <p:cNvPr name="Freeform 6" id="6"/>
            <p:cNvSpPr/>
            <p:nvPr/>
          </p:nvSpPr>
          <p:spPr>
            <a:xfrm flipH="false" flipV="false" rot="0">
              <a:off x="0" y="0"/>
              <a:ext cx="597206" cy="3098791"/>
            </a:xfrm>
            <a:custGeom>
              <a:avLst/>
              <a:gdLst/>
              <a:ahLst/>
              <a:cxnLst/>
              <a:rect r="r" b="b" t="t" l="l"/>
              <a:pathLst>
                <a:path h="3098791" w="597206">
                  <a:moveTo>
                    <a:pt x="0" y="0"/>
                  </a:moveTo>
                  <a:lnTo>
                    <a:pt x="597206" y="0"/>
                  </a:lnTo>
                  <a:lnTo>
                    <a:pt x="597206" y="3098791"/>
                  </a:lnTo>
                  <a:lnTo>
                    <a:pt x="0" y="3098791"/>
                  </a:lnTo>
                  <a:close/>
                </a:path>
              </a:pathLst>
            </a:custGeom>
            <a:solidFill>
              <a:srgbClr val="D5DADA">
                <a:alpha val="23922"/>
              </a:srgbClr>
            </a:solidFill>
          </p:spPr>
        </p:sp>
        <p:sp>
          <p:nvSpPr>
            <p:cNvPr name="TextBox 7" id="7"/>
            <p:cNvSpPr txBox="true"/>
            <p:nvPr/>
          </p:nvSpPr>
          <p:spPr>
            <a:xfrm>
              <a:off x="0" y="-19050"/>
              <a:ext cx="597206" cy="3117842"/>
            </a:xfrm>
            <a:prstGeom prst="rect">
              <a:avLst/>
            </a:prstGeom>
          </p:spPr>
          <p:txBody>
            <a:bodyPr anchor="ctr" rtlCol="false" tIns="35873" lIns="35873" bIns="35873" rIns="35873"/>
            <a:lstStyle/>
            <a:p>
              <a:pPr algn="ctr">
                <a:lnSpc>
                  <a:spcPts val="1384"/>
                </a:lnSpc>
                <a:spcBef>
                  <a:spcPct val="0"/>
                </a:spcBef>
              </a:pPr>
            </a:p>
          </p:txBody>
        </p:sp>
      </p:grpSp>
      <p:sp>
        <p:nvSpPr>
          <p:cNvPr name="Freeform 8" id="8"/>
          <p:cNvSpPr/>
          <p:nvPr/>
        </p:nvSpPr>
        <p:spPr>
          <a:xfrm flipH="false" flipV="false" rot="0">
            <a:off x="10090296" y="2957228"/>
            <a:ext cx="1960747" cy="1960747"/>
          </a:xfrm>
          <a:custGeom>
            <a:avLst/>
            <a:gdLst/>
            <a:ahLst/>
            <a:cxnLst/>
            <a:rect r="r" b="b" t="t" l="l"/>
            <a:pathLst>
              <a:path h="1960747" w="1960747">
                <a:moveTo>
                  <a:pt x="0" y="0"/>
                </a:moveTo>
                <a:lnTo>
                  <a:pt x="1960747" y="0"/>
                </a:lnTo>
                <a:lnTo>
                  <a:pt x="1960747" y="1960747"/>
                </a:lnTo>
                <a:lnTo>
                  <a:pt x="0" y="1960747"/>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9616334" y="2625802"/>
            <a:ext cx="10518155" cy="10518113"/>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44509" t="0" r="-6432" b="0"/>
              </a:stretch>
            </a:blipFill>
          </p:spPr>
        </p:sp>
      </p:grpSp>
      <p:grpSp>
        <p:nvGrpSpPr>
          <p:cNvPr name="Group 11" id="11"/>
          <p:cNvGrpSpPr/>
          <p:nvPr/>
        </p:nvGrpSpPr>
        <p:grpSpPr>
          <a:xfrm rot="0">
            <a:off x="10402037" y="3411483"/>
            <a:ext cx="8946750" cy="89467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sp>
        <p:sp>
          <p:nvSpPr>
            <p:cNvPr name="TextBox 13" id="13"/>
            <p:cNvSpPr txBox="true"/>
            <p:nvPr/>
          </p:nvSpPr>
          <p:spPr>
            <a:xfrm>
              <a:off x="76200" y="57150"/>
              <a:ext cx="660400" cy="679450"/>
            </a:xfrm>
            <a:prstGeom prst="rect">
              <a:avLst/>
            </a:prstGeom>
          </p:spPr>
          <p:txBody>
            <a:bodyPr anchor="ctr" rtlCol="false" tIns="35873" lIns="35873" bIns="35873" rIns="35873"/>
            <a:lstStyle/>
            <a:p>
              <a:pPr algn="ctr">
                <a:lnSpc>
                  <a:spcPts val="1384"/>
                </a:lnSpc>
              </a:pPr>
            </a:p>
          </p:txBody>
        </p:sp>
      </p:grpSp>
      <p:grpSp>
        <p:nvGrpSpPr>
          <p:cNvPr name="Group 14" id="14"/>
          <p:cNvGrpSpPr/>
          <p:nvPr/>
        </p:nvGrpSpPr>
        <p:grpSpPr>
          <a:xfrm rot="0">
            <a:off x="10278357" y="3145288"/>
            <a:ext cx="1584626" cy="158462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a:ln w="28575" cap="sq">
              <a:solidFill>
                <a:srgbClr val="FFFFFF"/>
              </a:solidFill>
              <a:prstDash val="solid"/>
              <a:miter/>
            </a:ln>
          </p:spPr>
        </p:sp>
        <p:sp>
          <p:nvSpPr>
            <p:cNvPr name="TextBox 16" id="16"/>
            <p:cNvSpPr txBox="true"/>
            <p:nvPr/>
          </p:nvSpPr>
          <p:spPr>
            <a:xfrm>
              <a:off x="76200" y="57150"/>
              <a:ext cx="660400" cy="679450"/>
            </a:xfrm>
            <a:prstGeom prst="rect">
              <a:avLst/>
            </a:prstGeom>
          </p:spPr>
          <p:txBody>
            <a:bodyPr anchor="ctr" rtlCol="false" tIns="35873" lIns="35873" bIns="35873" rIns="35873"/>
            <a:lstStyle/>
            <a:p>
              <a:pPr algn="ctr">
                <a:lnSpc>
                  <a:spcPts val="1384"/>
                </a:lnSpc>
              </a:pPr>
            </a:p>
          </p:txBody>
        </p:sp>
      </p:grpSp>
      <p:sp>
        <p:nvSpPr>
          <p:cNvPr name="Freeform 17" id="17"/>
          <p:cNvSpPr/>
          <p:nvPr/>
        </p:nvSpPr>
        <p:spPr>
          <a:xfrm flipH="false" flipV="false" rot="0">
            <a:off x="13895039" y="1442645"/>
            <a:ext cx="1960747" cy="1960747"/>
          </a:xfrm>
          <a:custGeom>
            <a:avLst/>
            <a:gdLst/>
            <a:ahLst/>
            <a:cxnLst/>
            <a:rect r="r" b="b" t="t" l="l"/>
            <a:pathLst>
              <a:path h="1960747" w="1960747">
                <a:moveTo>
                  <a:pt x="0" y="0"/>
                </a:moveTo>
                <a:lnTo>
                  <a:pt x="1960746" y="0"/>
                </a:lnTo>
                <a:lnTo>
                  <a:pt x="1960746" y="1960746"/>
                </a:lnTo>
                <a:lnTo>
                  <a:pt x="0" y="1960746"/>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4083099" y="1630705"/>
            <a:ext cx="1584626" cy="158462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a:ln w="28575" cap="sq">
              <a:solidFill>
                <a:srgbClr val="FFFFFF"/>
              </a:solidFill>
              <a:prstDash val="solid"/>
              <a:miter/>
            </a:ln>
          </p:spPr>
        </p:sp>
        <p:sp>
          <p:nvSpPr>
            <p:cNvPr name="TextBox 20" id="20"/>
            <p:cNvSpPr txBox="true"/>
            <p:nvPr/>
          </p:nvSpPr>
          <p:spPr>
            <a:xfrm>
              <a:off x="76200" y="57150"/>
              <a:ext cx="660400" cy="679450"/>
            </a:xfrm>
            <a:prstGeom prst="rect">
              <a:avLst/>
            </a:prstGeom>
          </p:spPr>
          <p:txBody>
            <a:bodyPr anchor="ctr" rtlCol="false" tIns="35873" lIns="35873" bIns="35873" rIns="35873"/>
            <a:lstStyle/>
            <a:p>
              <a:pPr algn="ctr">
                <a:lnSpc>
                  <a:spcPts val="1384"/>
                </a:lnSpc>
              </a:pPr>
            </a:p>
          </p:txBody>
        </p:sp>
      </p:grpSp>
      <p:sp>
        <p:nvSpPr>
          <p:cNvPr name="Freeform 21" id="21"/>
          <p:cNvSpPr/>
          <p:nvPr/>
        </p:nvSpPr>
        <p:spPr>
          <a:xfrm flipH="false" flipV="false" rot="0">
            <a:off x="8487975" y="6904485"/>
            <a:ext cx="1960747" cy="1960747"/>
          </a:xfrm>
          <a:custGeom>
            <a:avLst/>
            <a:gdLst/>
            <a:ahLst/>
            <a:cxnLst/>
            <a:rect r="r" b="b" t="t" l="l"/>
            <a:pathLst>
              <a:path h="1960747" w="1960747">
                <a:moveTo>
                  <a:pt x="0" y="0"/>
                </a:moveTo>
                <a:lnTo>
                  <a:pt x="1960746" y="0"/>
                </a:lnTo>
                <a:lnTo>
                  <a:pt x="1960746" y="1960747"/>
                </a:lnTo>
                <a:lnTo>
                  <a:pt x="0" y="1960747"/>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8676035" y="7092545"/>
            <a:ext cx="1584626" cy="158462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a:ln w="28575" cap="sq">
              <a:solidFill>
                <a:srgbClr val="FFFFFF"/>
              </a:solidFill>
              <a:prstDash val="solid"/>
              <a:miter/>
            </a:ln>
          </p:spPr>
        </p:sp>
        <p:sp>
          <p:nvSpPr>
            <p:cNvPr name="TextBox 24" id="24"/>
            <p:cNvSpPr txBox="true"/>
            <p:nvPr/>
          </p:nvSpPr>
          <p:spPr>
            <a:xfrm>
              <a:off x="76200" y="57150"/>
              <a:ext cx="660400" cy="679450"/>
            </a:xfrm>
            <a:prstGeom prst="rect">
              <a:avLst/>
            </a:prstGeom>
          </p:spPr>
          <p:txBody>
            <a:bodyPr anchor="ctr" rtlCol="false" tIns="35873" lIns="35873" bIns="35873" rIns="35873"/>
            <a:lstStyle/>
            <a:p>
              <a:pPr algn="ctr">
                <a:lnSpc>
                  <a:spcPts val="1384"/>
                </a:lnSpc>
              </a:pPr>
            </a:p>
          </p:txBody>
        </p:sp>
      </p:grpSp>
      <p:sp>
        <p:nvSpPr>
          <p:cNvPr name="Freeform 25" id="25"/>
          <p:cNvSpPr/>
          <p:nvPr/>
        </p:nvSpPr>
        <p:spPr>
          <a:xfrm flipH="false" flipV="false" rot="0">
            <a:off x="9075327" y="7562581"/>
            <a:ext cx="786042" cy="644554"/>
          </a:xfrm>
          <a:custGeom>
            <a:avLst/>
            <a:gdLst/>
            <a:ahLst/>
            <a:cxnLst/>
            <a:rect r="r" b="b" t="t" l="l"/>
            <a:pathLst>
              <a:path h="644554" w="786042">
                <a:moveTo>
                  <a:pt x="0" y="0"/>
                </a:moveTo>
                <a:lnTo>
                  <a:pt x="786042" y="0"/>
                </a:lnTo>
                <a:lnTo>
                  <a:pt x="786042" y="644555"/>
                </a:lnTo>
                <a:lnTo>
                  <a:pt x="0" y="644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10674264" y="3542561"/>
            <a:ext cx="792811" cy="790082"/>
          </a:xfrm>
          <a:custGeom>
            <a:avLst/>
            <a:gdLst/>
            <a:ahLst/>
            <a:cxnLst/>
            <a:rect r="r" b="b" t="t" l="l"/>
            <a:pathLst>
              <a:path h="790082" w="792811">
                <a:moveTo>
                  <a:pt x="0" y="0"/>
                </a:moveTo>
                <a:lnTo>
                  <a:pt x="792811" y="0"/>
                </a:lnTo>
                <a:lnTo>
                  <a:pt x="792811" y="790081"/>
                </a:lnTo>
                <a:lnTo>
                  <a:pt x="0" y="7900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14423184" y="1924105"/>
            <a:ext cx="997825" cy="997825"/>
          </a:xfrm>
          <a:custGeom>
            <a:avLst/>
            <a:gdLst/>
            <a:ahLst/>
            <a:cxnLst/>
            <a:rect r="r" b="b" t="t" l="l"/>
            <a:pathLst>
              <a:path h="997825" w="997825">
                <a:moveTo>
                  <a:pt x="0" y="0"/>
                </a:moveTo>
                <a:lnTo>
                  <a:pt x="997825" y="0"/>
                </a:lnTo>
                <a:lnTo>
                  <a:pt x="997825" y="997826"/>
                </a:lnTo>
                <a:lnTo>
                  <a:pt x="0" y="9978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8" id="28"/>
          <p:cNvGrpSpPr/>
          <p:nvPr/>
        </p:nvGrpSpPr>
        <p:grpSpPr>
          <a:xfrm rot="1471508">
            <a:off x="1465285" y="1112523"/>
            <a:ext cx="361339" cy="1034961"/>
            <a:chOff x="0" y="0"/>
            <a:chExt cx="106268" cy="304376"/>
          </a:xfrm>
        </p:grpSpPr>
        <p:sp>
          <p:nvSpPr>
            <p:cNvPr name="Freeform 29" id="29"/>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30" id="30"/>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grpSp>
        <p:nvGrpSpPr>
          <p:cNvPr name="Group 31" id="31"/>
          <p:cNvGrpSpPr/>
          <p:nvPr/>
        </p:nvGrpSpPr>
        <p:grpSpPr>
          <a:xfrm rot="1471508">
            <a:off x="1703122" y="1658310"/>
            <a:ext cx="361339" cy="1034961"/>
            <a:chOff x="0" y="0"/>
            <a:chExt cx="106268" cy="304376"/>
          </a:xfrm>
        </p:grpSpPr>
        <p:sp>
          <p:nvSpPr>
            <p:cNvPr name="Freeform 32" id="32"/>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33" id="33"/>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sp>
        <p:nvSpPr>
          <p:cNvPr name="Freeform 34" id="34"/>
          <p:cNvSpPr/>
          <p:nvPr/>
        </p:nvSpPr>
        <p:spPr>
          <a:xfrm flipH="false" flipV="false" rot="0">
            <a:off x="1028700" y="8832118"/>
            <a:ext cx="5593117" cy="792358"/>
          </a:xfrm>
          <a:custGeom>
            <a:avLst/>
            <a:gdLst/>
            <a:ahLst/>
            <a:cxnLst/>
            <a:rect r="r" b="b" t="t" l="l"/>
            <a:pathLst>
              <a:path h="792358" w="5593117">
                <a:moveTo>
                  <a:pt x="0" y="0"/>
                </a:moveTo>
                <a:lnTo>
                  <a:pt x="5593117" y="0"/>
                </a:lnTo>
                <a:lnTo>
                  <a:pt x="5593117" y="792358"/>
                </a:lnTo>
                <a:lnTo>
                  <a:pt x="0" y="792358"/>
                </a:lnTo>
                <a:lnTo>
                  <a:pt x="0" y="0"/>
                </a:lnTo>
                <a:close/>
              </a:path>
            </a:pathLst>
          </a:custGeom>
          <a:blipFill>
            <a:blip r:embed="rId11"/>
            <a:stretch>
              <a:fillRect l="0" t="0" r="0" b="0"/>
            </a:stretch>
          </a:blipFill>
        </p:spPr>
      </p:sp>
      <p:sp>
        <p:nvSpPr>
          <p:cNvPr name="TextBox 35" id="35"/>
          <p:cNvSpPr txBox="true"/>
          <p:nvPr/>
        </p:nvSpPr>
        <p:spPr>
          <a:xfrm rot="0">
            <a:off x="1028700" y="5824686"/>
            <a:ext cx="1934127" cy="818639"/>
          </a:xfrm>
          <a:prstGeom prst="rect">
            <a:avLst/>
          </a:prstGeom>
        </p:spPr>
        <p:txBody>
          <a:bodyPr anchor="t" rtlCol="false" tIns="0" lIns="0" bIns="0" rIns="0">
            <a:spAutoFit/>
          </a:bodyPr>
          <a:lstStyle/>
          <a:p>
            <a:pPr>
              <a:lnSpc>
                <a:spcPts val="6231"/>
              </a:lnSpc>
              <a:spcBef>
                <a:spcPct val="0"/>
              </a:spcBef>
            </a:pPr>
            <a:r>
              <a:rPr lang="en-US" sz="4451">
                <a:solidFill>
                  <a:srgbClr val="329A87"/>
                </a:solidFill>
                <a:latin typeface="Telegraf Bold"/>
              </a:rPr>
              <a:t>2024</a:t>
            </a:r>
          </a:p>
        </p:txBody>
      </p:sp>
      <p:sp>
        <p:nvSpPr>
          <p:cNvPr name="TextBox 36" id="36"/>
          <p:cNvSpPr txBox="true"/>
          <p:nvPr/>
        </p:nvSpPr>
        <p:spPr>
          <a:xfrm rot="0">
            <a:off x="1057275" y="4456057"/>
            <a:ext cx="8587634" cy="1421841"/>
          </a:xfrm>
          <a:prstGeom prst="rect">
            <a:avLst/>
          </a:prstGeom>
        </p:spPr>
        <p:txBody>
          <a:bodyPr anchor="t" rtlCol="false" tIns="0" lIns="0" bIns="0" rIns="0">
            <a:spAutoFit/>
          </a:bodyPr>
          <a:lstStyle/>
          <a:p>
            <a:pPr>
              <a:lnSpc>
                <a:spcPts val="5398"/>
              </a:lnSpc>
            </a:pPr>
            <a:r>
              <a:rPr lang="en-US" sz="5141">
                <a:solidFill>
                  <a:srgbClr val="000000"/>
                </a:solidFill>
                <a:latin typeface="Telegraf"/>
              </a:rPr>
              <a:t>Stock price prediction using Lstm network's </a:t>
            </a:r>
          </a:p>
        </p:txBody>
      </p:sp>
      <p:sp>
        <p:nvSpPr>
          <p:cNvPr name="TextBox 37" id="37"/>
          <p:cNvSpPr txBox="true"/>
          <p:nvPr/>
        </p:nvSpPr>
        <p:spPr>
          <a:xfrm rot="0">
            <a:off x="1028700" y="3290914"/>
            <a:ext cx="8587634" cy="1140300"/>
          </a:xfrm>
          <a:prstGeom prst="rect">
            <a:avLst/>
          </a:prstGeom>
        </p:spPr>
        <p:txBody>
          <a:bodyPr anchor="t" rtlCol="false" tIns="0" lIns="0" bIns="0" rIns="0">
            <a:spAutoFit/>
          </a:bodyPr>
          <a:lstStyle/>
          <a:p>
            <a:pPr>
              <a:lnSpc>
                <a:spcPts val="8776"/>
              </a:lnSpc>
              <a:spcBef>
                <a:spcPct val="0"/>
              </a:spcBef>
            </a:pPr>
            <a:r>
              <a:rPr lang="en-US" sz="6268">
                <a:solidFill>
                  <a:srgbClr val="000000"/>
                </a:solidFill>
                <a:latin typeface="Telegraf Bold"/>
              </a:rPr>
              <a:t>Presentation</a:t>
            </a:r>
          </a:p>
        </p:txBody>
      </p:sp>
      <p:sp>
        <p:nvSpPr>
          <p:cNvPr name="TextBox 38" id="38"/>
          <p:cNvSpPr txBox="true"/>
          <p:nvPr/>
        </p:nvSpPr>
        <p:spPr>
          <a:xfrm rot="0">
            <a:off x="2734871" y="1272295"/>
            <a:ext cx="5175292" cy="818639"/>
          </a:xfrm>
          <a:prstGeom prst="rect">
            <a:avLst/>
          </a:prstGeom>
        </p:spPr>
        <p:txBody>
          <a:bodyPr anchor="t" rtlCol="false" tIns="0" lIns="0" bIns="0" rIns="0">
            <a:spAutoFit/>
          </a:bodyPr>
          <a:lstStyle/>
          <a:p>
            <a:pPr>
              <a:lnSpc>
                <a:spcPts val="6231"/>
              </a:lnSpc>
              <a:spcBef>
                <a:spcPct val="0"/>
              </a:spcBef>
            </a:pPr>
            <a:r>
              <a:rPr lang="en-US" sz="4451">
                <a:solidFill>
                  <a:srgbClr val="329A87"/>
                </a:solidFill>
                <a:latin typeface="Telegraf Bold"/>
              </a:rPr>
              <a:t>Mohammed Khlifi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1471508">
            <a:off x="1227202" y="1303065"/>
            <a:ext cx="361339" cy="1034961"/>
            <a:chOff x="0" y="0"/>
            <a:chExt cx="106268" cy="304376"/>
          </a:xfrm>
        </p:grpSpPr>
        <p:sp>
          <p:nvSpPr>
            <p:cNvPr name="Freeform 3" id="3"/>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4" id="4"/>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grpSp>
        <p:nvGrpSpPr>
          <p:cNvPr name="Group 5" id="5"/>
          <p:cNvGrpSpPr/>
          <p:nvPr/>
        </p:nvGrpSpPr>
        <p:grpSpPr>
          <a:xfrm rot="1471508">
            <a:off x="944778" y="757277"/>
            <a:ext cx="361339" cy="1034961"/>
            <a:chOff x="0" y="0"/>
            <a:chExt cx="106268" cy="304376"/>
          </a:xfrm>
        </p:grpSpPr>
        <p:sp>
          <p:nvSpPr>
            <p:cNvPr name="Freeform 6" id="6"/>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7" id="7"/>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sp>
        <p:nvSpPr>
          <p:cNvPr name="Freeform 8" id="8"/>
          <p:cNvSpPr/>
          <p:nvPr/>
        </p:nvSpPr>
        <p:spPr>
          <a:xfrm flipH="false" flipV="false" rot="0">
            <a:off x="9723900" y="2095754"/>
            <a:ext cx="7535400" cy="3047746"/>
          </a:xfrm>
          <a:custGeom>
            <a:avLst/>
            <a:gdLst/>
            <a:ahLst/>
            <a:cxnLst/>
            <a:rect r="r" b="b" t="t" l="l"/>
            <a:pathLst>
              <a:path h="3047746" w="7535400">
                <a:moveTo>
                  <a:pt x="0" y="0"/>
                </a:moveTo>
                <a:lnTo>
                  <a:pt x="7535400" y="0"/>
                </a:lnTo>
                <a:lnTo>
                  <a:pt x="7535400" y="3047746"/>
                </a:lnTo>
                <a:lnTo>
                  <a:pt x="0" y="3047746"/>
                </a:lnTo>
                <a:lnTo>
                  <a:pt x="0" y="0"/>
                </a:lnTo>
                <a:close/>
              </a:path>
            </a:pathLst>
          </a:custGeom>
          <a:blipFill>
            <a:blip r:embed="rId2"/>
            <a:stretch>
              <a:fillRect l="-4149" t="0" r="-3546" b="0"/>
            </a:stretch>
          </a:blipFill>
        </p:spPr>
      </p:sp>
      <p:sp>
        <p:nvSpPr>
          <p:cNvPr name="TextBox 9" id="9"/>
          <p:cNvSpPr txBox="true"/>
          <p:nvPr/>
        </p:nvSpPr>
        <p:spPr>
          <a:xfrm rot="0">
            <a:off x="2131832" y="933450"/>
            <a:ext cx="3474095" cy="887095"/>
          </a:xfrm>
          <a:prstGeom prst="rect">
            <a:avLst/>
          </a:prstGeom>
        </p:spPr>
        <p:txBody>
          <a:bodyPr anchor="t" rtlCol="false" tIns="0" lIns="0" bIns="0" rIns="0">
            <a:spAutoFit/>
          </a:bodyPr>
          <a:lstStyle/>
          <a:p>
            <a:pPr algn="ctr">
              <a:lnSpc>
                <a:spcPts val="7279"/>
              </a:lnSpc>
            </a:pPr>
            <a:r>
              <a:rPr lang="en-US" sz="5199">
                <a:solidFill>
                  <a:srgbClr val="329A87"/>
                </a:solidFill>
                <a:latin typeface="Open Sans Bold"/>
              </a:rPr>
              <a:t>Evaluating</a:t>
            </a:r>
          </a:p>
        </p:txBody>
      </p:sp>
      <p:sp>
        <p:nvSpPr>
          <p:cNvPr name="TextBox 10" id="10"/>
          <p:cNvSpPr txBox="true"/>
          <p:nvPr/>
        </p:nvSpPr>
        <p:spPr>
          <a:xfrm rot="0">
            <a:off x="629608" y="3118343"/>
            <a:ext cx="8514392" cy="3984569"/>
          </a:xfrm>
          <a:prstGeom prst="rect">
            <a:avLst/>
          </a:prstGeom>
        </p:spPr>
        <p:txBody>
          <a:bodyPr anchor="t" rtlCol="false" tIns="0" lIns="0" bIns="0" rIns="0">
            <a:spAutoFit/>
          </a:bodyPr>
          <a:lstStyle/>
          <a:p>
            <a:pPr>
              <a:lnSpc>
                <a:spcPts val="4553"/>
              </a:lnSpc>
            </a:pPr>
            <a:r>
              <a:rPr lang="en-US" sz="3252">
                <a:solidFill>
                  <a:srgbClr val="329A87"/>
                </a:solidFill>
                <a:latin typeface="Open Sans Bold"/>
              </a:rPr>
              <a:t>R</a:t>
            </a:r>
            <a:r>
              <a:rPr lang="en-US" sz="3252">
                <a:solidFill>
                  <a:srgbClr val="000000"/>
                </a:solidFill>
                <a:latin typeface="Open Sans Bold"/>
              </a:rPr>
              <a:t>SME : </a:t>
            </a:r>
            <a:r>
              <a:rPr lang="en-US" sz="3252">
                <a:solidFill>
                  <a:srgbClr val="000000"/>
                </a:solidFill>
                <a:latin typeface="Open Sans"/>
              </a:rPr>
              <a:t>Root Mean Squared Error, is a commonly used metric for evaluating the performance of a regression model, such as the one used for predicting stock prices. It represents the square root of the average of the squared differences between the predicted and actual values.</a:t>
            </a:r>
          </a:p>
        </p:txBody>
      </p:sp>
      <p:sp>
        <p:nvSpPr>
          <p:cNvPr name="TextBox 11" id="11"/>
          <p:cNvSpPr txBox="true"/>
          <p:nvPr/>
        </p:nvSpPr>
        <p:spPr>
          <a:xfrm rot="0">
            <a:off x="9347916" y="5702021"/>
            <a:ext cx="8940084" cy="2123237"/>
          </a:xfrm>
          <a:prstGeom prst="rect">
            <a:avLst/>
          </a:prstGeom>
        </p:spPr>
        <p:txBody>
          <a:bodyPr anchor="t" rtlCol="false" tIns="0" lIns="0" bIns="0" rIns="0">
            <a:spAutoFit/>
          </a:bodyPr>
          <a:lstStyle/>
          <a:p>
            <a:pPr marL="655432" indent="-327716" lvl="1">
              <a:lnSpc>
                <a:spcPts val="4250"/>
              </a:lnSpc>
              <a:buFont typeface="Arial"/>
              <a:buChar char="•"/>
            </a:pPr>
            <a:r>
              <a:rPr lang="en-US" sz="3035">
                <a:solidFill>
                  <a:srgbClr val="000000"/>
                </a:solidFill>
                <a:latin typeface="Open Sans"/>
              </a:rPr>
              <a:t>n is the n</a:t>
            </a:r>
            <a:r>
              <a:rPr lang="en-US" sz="3035">
                <a:solidFill>
                  <a:srgbClr val="000000"/>
                </a:solidFill>
                <a:latin typeface="Open Sans"/>
              </a:rPr>
              <a:t>umber of data points.</a:t>
            </a:r>
          </a:p>
          <a:p>
            <a:pPr marL="655432" indent="-327716" lvl="1">
              <a:lnSpc>
                <a:spcPts val="4250"/>
              </a:lnSpc>
              <a:buFont typeface="Arial"/>
              <a:buChar char="•"/>
            </a:pPr>
            <a:r>
              <a:rPr lang="en-US" sz="3035">
                <a:solidFill>
                  <a:srgbClr val="000000"/>
                </a:solidFill>
                <a:latin typeface="Open Sans"/>
              </a:rPr>
              <a:t>y</a:t>
            </a:r>
            <a:r>
              <a:rPr lang="en-US" sz="3035">
                <a:solidFill>
                  <a:srgbClr val="000000"/>
                </a:solidFill>
                <a:latin typeface="Open Sans"/>
              </a:rPr>
              <a:t>i</a:t>
            </a:r>
            <a:r>
              <a:rPr lang="en-US" sz="3035">
                <a:solidFill>
                  <a:srgbClr val="000000"/>
                </a:solidFill>
                <a:latin typeface="Open Sans"/>
              </a:rPr>
              <a:t>​ is the actual value for the i-th data point.</a:t>
            </a:r>
          </a:p>
          <a:p>
            <a:pPr marL="655432" indent="-327716" lvl="1">
              <a:lnSpc>
                <a:spcPts val="4250"/>
              </a:lnSpc>
              <a:buFont typeface="Arial"/>
              <a:buChar char="•"/>
            </a:pPr>
            <a:r>
              <a:rPr lang="en-US" sz="3035">
                <a:solidFill>
                  <a:srgbClr val="000000"/>
                </a:solidFill>
                <a:latin typeface="Open Sans"/>
              </a:rPr>
              <a:t>y</a:t>
            </a:r>
            <a:r>
              <a:rPr lang="en-US" sz="3035">
                <a:solidFill>
                  <a:srgbClr val="000000"/>
                </a:solidFill>
                <a:latin typeface="Open Sans"/>
              </a:rPr>
              <a:t>​</a:t>
            </a:r>
            <a:r>
              <a:rPr lang="en-US" sz="3035">
                <a:solidFill>
                  <a:srgbClr val="000000"/>
                </a:solidFill>
                <a:latin typeface="Open Sans"/>
              </a:rPr>
              <a:t>i</a:t>
            </a:r>
            <a:r>
              <a:rPr lang="en-US" sz="3035">
                <a:solidFill>
                  <a:srgbClr val="000000"/>
                </a:solidFill>
                <a:latin typeface="Open Sans"/>
              </a:rPr>
              <a:t>​ is the predicted value for the i-th data point.</a:t>
            </a:r>
          </a:p>
          <a:p>
            <a:pPr>
              <a:lnSpc>
                <a:spcPts val="4250"/>
              </a:lnSpc>
            </a:pPr>
          </a:p>
        </p:txBody>
      </p:sp>
      <p:sp>
        <p:nvSpPr>
          <p:cNvPr name="TextBox 12" id="12"/>
          <p:cNvSpPr txBox="true"/>
          <p:nvPr/>
        </p:nvSpPr>
        <p:spPr>
          <a:xfrm rot="0">
            <a:off x="9958876" y="6725539"/>
            <a:ext cx="234107"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rPr>
              <a:t>^</a:t>
            </a:r>
          </a:p>
        </p:txBody>
      </p:sp>
      <p:sp>
        <p:nvSpPr>
          <p:cNvPr name="TextBox 13" id="13"/>
          <p:cNvSpPr txBox="true"/>
          <p:nvPr/>
        </p:nvSpPr>
        <p:spPr>
          <a:xfrm rot="0">
            <a:off x="-733494" y="8398312"/>
            <a:ext cx="7486132"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rPr>
              <a:t>The RSME in our case is</a:t>
            </a:r>
          </a:p>
          <a:p>
            <a:pPr algn="ctr">
              <a:lnSpc>
                <a:spcPts val="4759"/>
              </a:lnSpc>
            </a:pPr>
            <a:r>
              <a:rPr lang="en-US" sz="3399">
                <a:solidFill>
                  <a:srgbClr val="000000"/>
                </a:solidFill>
                <a:latin typeface="Open Sans Bold"/>
              </a:rPr>
              <a:t>RSME</a:t>
            </a:r>
            <a:r>
              <a:rPr lang="en-US" sz="3399">
                <a:solidFill>
                  <a:srgbClr val="000000"/>
                </a:solidFill>
                <a:latin typeface="Open Sans"/>
              </a:rPr>
              <a:t> = 25.1996</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1471508">
            <a:off x="1227202" y="1303065"/>
            <a:ext cx="361339" cy="1034961"/>
            <a:chOff x="0" y="0"/>
            <a:chExt cx="106268" cy="304376"/>
          </a:xfrm>
        </p:grpSpPr>
        <p:sp>
          <p:nvSpPr>
            <p:cNvPr name="Freeform 3" id="3"/>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4" id="4"/>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grpSp>
        <p:nvGrpSpPr>
          <p:cNvPr name="Group 5" id="5"/>
          <p:cNvGrpSpPr/>
          <p:nvPr/>
        </p:nvGrpSpPr>
        <p:grpSpPr>
          <a:xfrm rot="1471508">
            <a:off x="944778" y="757277"/>
            <a:ext cx="361339" cy="1034961"/>
            <a:chOff x="0" y="0"/>
            <a:chExt cx="106268" cy="304376"/>
          </a:xfrm>
        </p:grpSpPr>
        <p:sp>
          <p:nvSpPr>
            <p:cNvPr name="Freeform 6" id="6"/>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7" id="7"/>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sp>
        <p:nvSpPr>
          <p:cNvPr name="TextBox 8" id="8"/>
          <p:cNvSpPr txBox="true"/>
          <p:nvPr/>
        </p:nvSpPr>
        <p:spPr>
          <a:xfrm rot="0">
            <a:off x="2032629" y="933450"/>
            <a:ext cx="3611463" cy="887095"/>
          </a:xfrm>
          <a:prstGeom prst="rect">
            <a:avLst/>
          </a:prstGeom>
        </p:spPr>
        <p:txBody>
          <a:bodyPr anchor="t" rtlCol="false" tIns="0" lIns="0" bIns="0" rIns="0">
            <a:spAutoFit/>
          </a:bodyPr>
          <a:lstStyle/>
          <a:p>
            <a:pPr algn="ctr">
              <a:lnSpc>
                <a:spcPts val="7279"/>
              </a:lnSpc>
            </a:pPr>
            <a:r>
              <a:rPr lang="en-US" sz="5199">
                <a:solidFill>
                  <a:srgbClr val="329A87"/>
                </a:solidFill>
                <a:latin typeface="Open Sans Bold"/>
              </a:rPr>
              <a:t>Conclusion</a:t>
            </a:r>
          </a:p>
        </p:txBody>
      </p:sp>
      <p:sp>
        <p:nvSpPr>
          <p:cNvPr name="TextBox 9" id="9"/>
          <p:cNvSpPr txBox="true"/>
          <p:nvPr/>
        </p:nvSpPr>
        <p:spPr>
          <a:xfrm rot="0">
            <a:off x="1125448" y="3959725"/>
            <a:ext cx="16133852" cy="3916045"/>
          </a:xfrm>
          <a:prstGeom prst="rect">
            <a:avLst/>
          </a:prstGeom>
        </p:spPr>
        <p:txBody>
          <a:bodyPr anchor="t" rtlCol="false" tIns="0" lIns="0" bIns="0" rIns="0">
            <a:spAutoFit/>
          </a:bodyPr>
          <a:lstStyle/>
          <a:p>
            <a:pPr algn="ctr">
              <a:lnSpc>
                <a:spcPts val="5179"/>
              </a:lnSpc>
            </a:pPr>
            <a:r>
              <a:rPr lang="en-US" sz="3699">
                <a:solidFill>
                  <a:srgbClr val="000000"/>
                </a:solidFill>
                <a:latin typeface="Open Sans Bold"/>
              </a:rPr>
              <a:t>In conclusion</a:t>
            </a:r>
            <a:r>
              <a:rPr lang="en-US" sz="3699">
                <a:solidFill>
                  <a:srgbClr val="000000"/>
                </a:solidFill>
                <a:latin typeface="Open Sans"/>
              </a:rPr>
              <a:t>, this project exemplifies the power of LSTM networks in predicting stock prices. While achieving notable success with an RMSE of 25.20, it also underscores the challenges inherent in forecasting financial markets. As we navigate the complexities of stock price prediction, the journey continues with a commitment to refining models, exploring novel techniques, and adapting to the dynamic nature of financial markets.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1471508">
            <a:off x="7442248" y="-3517885"/>
            <a:ext cx="2160993" cy="11665743"/>
            <a:chOff x="0" y="0"/>
            <a:chExt cx="597206" cy="3223913"/>
          </a:xfrm>
        </p:grpSpPr>
        <p:sp>
          <p:nvSpPr>
            <p:cNvPr name="Freeform 3" id="3"/>
            <p:cNvSpPr/>
            <p:nvPr/>
          </p:nvSpPr>
          <p:spPr>
            <a:xfrm flipH="false" flipV="false" rot="0">
              <a:off x="0" y="0"/>
              <a:ext cx="597206" cy="3223913"/>
            </a:xfrm>
            <a:custGeom>
              <a:avLst/>
              <a:gdLst/>
              <a:ahLst/>
              <a:cxnLst/>
              <a:rect r="r" b="b" t="t" l="l"/>
              <a:pathLst>
                <a:path h="3223913" w="597206">
                  <a:moveTo>
                    <a:pt x="0" y="0"/>
                  </a:moveTo>
                  <a:lnTo>
                    <a:pt x="597206" y="0"/>
                  </a:lnTo>
                  <a:lnTo>
                    <a:pt x="597206" y="3223913"/>
                  </a:lnTo>
                  <a:lnTo>
                    <a:pt x="0" y="3223913"/>
                  </a:lnTo>
                  <a:close/>
                </a:path>
              </a:pathLst>
            </a:custGeom>
            <a:solidFill>
              <a:srgbClr val="D5DADA">
                <a:alpha val="23922"/>
              </a:srgbClr>
            </a:solidFill>
          </p:spPr>
        </p:sp>
        <p:sp>
          <p:nvSpPr>
            <p:cNvPr name="TextBox 4" id="4"/>
            <p:cNvSpPr txBox="true"/>
            <p:nvPr/>
          </p:nvSpPr>
          <p:spPr>
            <a:xfrm>
              <a:off x="0" y="-19050"/>
              <a:ext cx="597206" cy="3242963"/>
            </a:xfrm>
            <a:prstGeom prst="rect">
              <a:avLst/>
            </a:prstGeom>
          </p:spPr>
          <p:txBody>
            <a:bodyPr anchor="ctr" rtlCol="false" tIns="35873" lIns="35873" bIns="35873" rIns="35873"/>
            <a:lstStyle/>
            <a:p>
              <a:pPr algn="ctr">
                <a:lnSpc>
                  <a:spcPts val="1384"/>
                </a:lnSpc>
                <a:spcBef>
                  <a:spcPct val="0"/>
                </a:spcBef>
              </a:pPr>
            </a:p>
          </p:txBody>
        </p:sp>
      </p:grpSp>
      <p:grpSp>
        <p:nvGrpSpPr>
          <p:cNvPr name="Group 5" id="5"/>
          <p:cNvGrpSpPr/>
          <p:nvPr/>
        </p:nvGrpSpPr>
        <p:grpSpPr>
          <a:xfrm rot="1471508">
            <a:off x="7842796" y="1744300"/>
            <a:ext cx="2160993" cy="11212989"/>
            <a:chOff x="0" y="0"/>
            <a:chExt cx="597206" cy="3098792"/>
          </a:xfrm>
        </p:grpSpPr>
        <p:sp>
          <p:nvSpPr>
            <p:cNvPr name="Freeform 6" id="6"/>
            <p:cNvSpPr/>
            <p:nvPr/>
          </p:nvSpPr>
          <p:spPr>
            <a:xfrm flipH="false" flipV="false" rot="0">
              <a:off x="0" y="0"/>
              <a:ext cx="597206" cy="3098791"/>
            </a:xfrm>
            <a:custGeom>
              <a:avLst/>
              <a:gdLst/>
              <a:ahLst/>
              <a:cxnLst/>
              <a:rect r="r" b="b" t="t" l="l"/>
              <a:pathLst>
                <a:path h="3098791" w="597206">
                  <a:moveTo>
                    <a:pt x="0" y="0"/>
                  </a:moveTo>
                  <a:lnTo>
                    <a:pt x="597206" y="0"/>
                  </a:lnTo>
                  <a:lnTo>
                    <a:pt x="597206" y="3098791"/>
                  </a:lnTo>
                  <a:lnTo>
                    <a:pt x="0" y="3098791"/>
                  </a:lnTo>
                  <a:close/>
                </a:path>
              </a:pathLst>
            </a:custGeom>
            <a:solidFill>
              <a:srgbClr val="D5DADA">
                <a:alpha val="23922"/>
              </a:srgbClr>
            </a:solidFill>
          </p:spPr>
        </p:sp>
        <p:sp>
          <p:nvSpPr>
            <p:cNvPr name="TextBox 7" id="7"/>
            <p:cNvSpPr txBox="true"/>
            <p:nvPr/>
          </p:nvSpPr>
          <p:spPr>
            <a:xfrm>
              <a:off x="0" y="-19050"/>
              <a:ext cx="597206" cy="3117842"/>
            </a:xfrm>
            <a:prstGeom prst="rect">
              <a:avLst/>
            </a:prstGeom>
          </p:spPr>
          <p:txBody>
            <a:bodyPr anchor="ctr" rtlCol="false" tIns="35873" lIns="35873" bIns="35873" rIns="35873"/>
            <a:lstStyle/>
            <a:p>
              <a:pPr algn="ctr">
                <a:lnSpc>
                  <a:spcPts val="1384"/>
                </a:lnSpc>
                <a:spcBef>
                  <a:spcPct val="0"/>
                </a:spcBef>
              </a:pPr>
            </a:p>
          </p:txBody>
        </p:sp>
      </p:grpSp>
      <p:sp>
        <p:nvSpPr>
          <p:cNvPr name="TextBox 8" id="8"/>
          <p:cNvSpPr txBox="true"/>
          <p:nvPr/>
        </p:nvSpPr>
        <p:spPr>
          <a:xfrm rot="0">
            <a:off x="4278863" y="4261289"/>
            <a:ext cx="9288859" cy="1664542"/>
          </a:xfrm>
          <a:prstGeom prst="rect">
            <a:avLst/>
          </a:prstGeom>
        </p:spPr>
        <p:txBody>
          <a:bodyPr anchor="t" rtlCol="false" tIns="0" lIns="0" bIns="0" rIns="0">
            <a:spAutoFit/>
          </a:bodyPr>
          <a:lstStyle/>
          <a:p>
            <a:pPr algn="ctr">
              <a:lnSpc>
                <a:spcPts val="6034"/>
              </a:lnSpc>
            </a:pPr>
            <a:r>
              <a:rPr lang="en-US" sz="6780">
                <a:solidFill>
                  <a:srgbClr val="000000"/>
                </a:solidFill>
                <a:latin typeface="Telegraf Bold"/>
              </a:rPr>
              <a:t>Thank you for your attention</a:t>
            </a:r>
          </a:p>
        </p:txBody>
      </p:sp>
      <p:sp>
        <p:nvSpPr>
          <p:cNvPr name="AutoShape 9" id="9"/>
          <p:cNvSpPr/>
          <p:nvPr/>
        </p:nvSpPr>
        <p:spPr>
          <a:xfrm>
            <a:off x="7065521" y="6120961"/>
            <a:ext cx="3715544" cy="0"/>
          </a:xfrm>
          <a:prstGeom prst="line">
            <a:avLst/>
          </a:prstGeom>
          <a:ln cap="flat" w="57150">
            <a:solidFill>
              <a:srgbClr val="329A87"/>
            </a:solidFill>
            <a:prstDash val="solid"/>
            <a:headEnd type="none" len="sm" w="sm"/>
            <a:tailEnd type="none" len="sm" w="sm"/>
          </a:ln>
        </p:spPr>
      </p:sp>
      <p:grpSp>
        <p:nvGrpSpPr>
          <p:cNvPr name="Group 10" id="10"/>
          <p:cNvGrpSpPr/>
          <p:nvPr/>
        </p:nvGrpSpPr>
        <p:grpSpPr>
          <a:xfrm rot="1471508">
            <a:off x="5781873" y="1315297"/>
            <a:ext cx="307286" cy="880140"/>
            <a:chOff x="0" y="0"/>
            <a:chExt cx="106268" cy="304376"/>
          </a:xfrm>
        </p:grpSpPr>
        <p:sp>
          <p:nvSpPr>
            <p:cNvPr name="Freeform 11" id="11"/>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12" id="12"/>
            <p:cNvSpPr txBox="true"/>
            <p:nvPr/>
          </p:nvSpPr>
          <p:spPr>
            <a:xfrm>
              <a:off x="0" y="-28575"/>
              <a:ext cx="106268" cy="332951"/>
            </a:xfrm>
            <a:prstGeom prst="rect">
              <a:avLst/>
            </a:prstGeom>
          </p:spPr>
          <p:txBody>
            <a:bodyPr anchor="ctr" rtlCol="false" tIns="50800" lIns="50800" bIns="50800" rIns="50800"/>
            <a:lstStyle/>
            <a:p>
              <a:pPr algn="ctr">
                <a:lnSpc>
                  <a:spcPts val="1960"/>
                </a:lnSpc>
                <a:spcBef>
                  <a:spcPct val="0"/>
                </a:spcBef>
              </a:pPr>
            </a:p>
          </p:txBody>
        </p:sp>
      </p:grpSp>
      <p:grpSp>
        <p:nvGrpSpPr>
          <p:cNvPr name="Group 13" id="13"/>
          <p:cNvGrpSpPr/>
          <p:nvPr/>
        </p:nvGrpSpPr>
        <p:grpSpPr>
          <a:xfrm rot="1471508">
            <a:off x="5984131" y="1779440"/>
            <a:ext cx="307286" cy="880140"/>
            <a:chOff x="0" y="0"/>
            <a:chExt cx="106268" cy="304376"/>
          </a:xfrm>
        </p:grpSpPr>
        <p:sp>
          <p:nvSpPr>
            <p:cNvPr name="Freeform 14" id="14"/>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15" id="15"/>
            <p:cNvSpPr txBox="true"/>
            <p:nvPr/>
          </p:nvSpPr>
          <p:spPr>
            <a:xfrm>
              <a:off x="0" y="-28575"/>
              <a:ext cx="106268" cy="332951"/>
            </a:xfrm>
            <a:prstGeom prst="rect">
              <a:avLst/>
            </a:prstGeom>
          </p:spPr>
          <p:txBody>
            <a:bodyPr anchor="ctr" rtlCol="false" tIns="50800" lIns="50800" bIns="50800" rIns="50800"/>
            <a:lstStyle/>
            <a:p>
              <a:pPr algn="ctr">
                <a:lnSpc>
                  <a:spcPts val="1960"/>
                </a:lnSpc>
                <a:spcBef>
                  <a:spcPct val="0"/>
                </a:spcBef>
              </a:pPr>
            </a:p>
          </p:txBody>
        </p:sp>
      </p:grpSp>
      <p:sp>
        <p:nvSpPr>
          <p:cNvPr name="TextBox 16" id="16"/>
          <p:cNvSpPr txBox="true"/>
          <p:nvPr/>
        </p:nvSpPr>
        <p:spPr>
          <a:xfrm rot="0">
            <a:off x="6861540" y="1458371"/>
            <a:ext cx="4828379" cy="688976"/>
          </a:xfrm>
          <a:prstGeom prst="rect">
            <a:avLst/>
          </a:prstGeom>
        </p:spPr>
        <p:txBody>
          <a:bodyPr anchor="t" rtlCol="false" tIns="0" lIns="0" bIns="0" rIns="0">
            <a:spAutoFit/>
          </a:bodyPr>
          <a:lstStyle/>
          <a:p>
            <a:pPr>
              <a:lnSpc>
                <a:spcPts val="5299"/>
              </a:lnSpc>
              <a:spcBef>
                <a:spcPct val="0"/>
              </a:spcBef>
            </a:pPr>
            <a:r>
              <a:rPr lang="en-US" sz="3785">
                <a:solidFill>
                  <a:srgbClr val="329A87"/>
                </a:solidFill>
                <a:latin typeface="Telegraf Bold"/>
              </a:rPr>
              <a:t>@Mohammed Khlifi</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2149802" y="933450"/>
            <a:ext cx="4170611" cy="887095"/>
          </a:xfrm>
          <a:prstGeom prst="rect">
            <a:avLst/>
          </a:prstGeom>
        </p:spPr>
        <p:txBody>
          <a:bodyPr anchor="t" rtlCol="false" tIns="0" lIns="0" bIns="0" rIns="0">
            <a:spAutoFit/>
          </a:bodyPr>
          <a:lstStyle/>
          <a:p>
            <a:pPr algn="ctr">
              <a:lnSpc>
                <a:spcPts val="7279"/>
              </a:lnSpc>
            </a:pPr>
            <a:r>
              <a:rPr lang="en-US" sz="5199">
                <a:solidFill>
                  <a:srgbClr val="329A87"/>
                </a:solidFill>
                <a:latin typeface="Open Sans Bold"/>
              </a:rPr>
              <a:t>Introduction</a:t>
            </a:r>
          </a:p>
        </p:txBody>
      </p:sp>
      <p:grpSp>
        <p:nvGrpSpPr>
          <p:cNvPr name="Group 3" id="3"/>
          <p:cNvGrpSpPr/>
          <p:nvPr/>
        </p:nvGrpSpPr>
        <p:grpSpPr>
          <a:xfrm rot="1471508">
            <a:off x="1227202" y="1303065"/>
            <a:ext cx="361339" cy="1034961"/>
            <a:chOff x="0" y="0"/>
            <a:chExt cx="106268" cy="304376"/>
          </a:xfrm>
        </p:grpSpPr>
        <p:sp>
          <p:nvSpPr>
            <p:cNvPr name="Freeform 4" id="4"/>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5" id="5"/>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grpSp>
        <p:nvGrpSpPr>
          <p:cNvPr name="Group 6" id="6"/>
          <p:cNvGrpSpPr/>
          <p:nvPr/>
        </p:nvGrpSpPr>
        <p:grpSpPr>
          <a:xfrm rot="1471508">
            <a:off x="944778" y="757277"/>
            <a:ext cx="361339" cy="1034961"/>
            <a:chOff x="0" y="0"/>
            <a:chExt cx="106268" cy="304376"/>
          </a:xfrm>
        </p:grpSpPr>
        <p:sp>
          <p:nvSpPr>
            <p:cNvPr name="Freeform 7" id="7"/>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8" id="8"/>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sp>
        <p:nvSpPr>
          <p:cNvPr name="TextBox 9" id="9"/>
          <p:cNvSpPr txBox="true"/>
          <p:nvPr/>
        </p:nvSpPr>
        <p:spPr>
          <a:xfrm rot="0">
            <a:off x="1125448" y="3370580"/>
            <a:ext cx="15599741" cy="5887720"/>
          </a:xfrm>
          <a:prstGeom prst="rect">
            <a:avLst/>
          </a:prstGeom>
        </p:spPr>
        <p:txBody>
          <a:bodyPr anchor="t" rtlCol="false" tIns="0" lIns="0" bIns="0" rIns="0">
            <a:spAutoFit/>
          </a:bodyPr>
          <a:lstStyle/>
          <a:p>
            <a:pPr algn="ctr">
              <a:lnSpc>
                <a:spcPts val="5179"/>
              </a:lnSpc>
            </a:pPr>
            <a:r>
              <a:rPr lang="en-US" sz="3699">
                <a:solidFill>
                  <a:srgbClr val="000000"/>
                </a:solidFill>
                <a:latin typeface="Open Sans"/>
              </a:rPr>
              <a:t>In the ever-evolving landscape of financial markets, the ability to predict stock prices accurately remains a formidable challenge. As we embark on this presentation, our primary focus is to address the pivotal question:</a:t>
            </a:r>
          </a:p>
          <a:p>
            <a:pPr algn="ctr">
              <a:lnSpc>
                <a:spcPts val="5179"/>
              </a:lnSpc>
            </a:pPr>
          </a:p>
          <a:p>
            <a:pPr algn="ctr">
              <a:lnSpc>
                <a:spcPts val="5179"/>
              </a:lnSpc>
            </a:pPr>
            <a:r>
              <a:rPr lang="en-US" sz="3699">
                <a:solidFill>
                  <a:srgbClr val="000000"/>
                </a:solidFill>
                <a:latin typeface="Open Sans Semi-Bold"/>
              </a:rPr>
              <a:t>"How can we leverage advanced machine learning techniques, specifically Long Short-Term Memory models, to enhance the precision and reliability of stock price predictions in the face of market volatility and dynamic economic conditions?"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1028700" y="4479742"/>
            <a:ext cx="3319082" cy="331908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4059"/>
                </a:lnSpc>
                <a:spcBef>
                  <a:spcPct val="0"/>
                </a:spcBef>
              </a:pPr>
              <a:r>
                <a:rPr lang="en-US" sz="2899">
                  <a:solidFill>
                    <a:srgbClr val="FAFAFA"/>
                  </a:solidFill>
                  <a:latin typeface="Open Sans"/>
                </a:rPr>
                <a:t>Preprocess</a:t>
              </a:r>
            </a:p>
          </p:txBody>
        </p:sp>
      </p:grpSp>
      <p:sp>
        <p:nvSpPr>
          <p:cNvPr name="AutoShape 5" id="5"/>
          <p:cNvSpPr/>
          <p:nvPr/>
        </p:nvSpPr>
        <p:spPr>
          <a:xfrm>
            <a:off x="4347782" y="6139283"/>
            <a:ext cx="1322974"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0">
            <a:off x="5670967" y="4518938"/>
            <a:ext cx="3202591" cy="32025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4059"/>
                </a:lnSpc>
                <a:spcBef>
                  <a:spcPct val="0"/>
                </a:spcBef>
              </a:pPr>
              <a:r>
                <a:rPr lang="en-US" sz="2899">
                  <a:solidFill>
                    <a:srgbClr val="FAFAFA"/>
                  </a:solidFill>
                  <a:latin typeface="Open Sans"/>
                </a:rPr>
                <a:t>Train</a:t>
              </a:r>
            </a:p>
          </p:txBody>
        </p:sp>
      </p:grpSp>
      <p:sp>
        <p:nvSpPr>
          <p:cNvPr name="TextBox 9" id="9"/>
          <p:cNvSpPr txBox="true"/>
          <p:nvPr/>
        </p:nvSpPr>
        <p:spPr>
          <a:xfrm rot="0">
            <a:off x="4842245" y="2242508"/>
            <a:ext cx="8062626" cy="1119612"/>
          </a:xfrm>
          <a:prstGeom prst="rect">
            <a:avLst/>
          </a:prstGeom>
        </p:spPr>
        <p:txBody>
          <a:bodyPr anchor="t" rtlCol="false" tIns="0" lIns="0" bIns="0" rIns="0">
            <a:spAutoFit/>
          </a:bodyPr>
          <a:lstStyle/>
          <a:p>
            <a:pPr algn="ctr">
              <a:lnSpc>
                <a:spcPts val="9164"/>
              </a:lnSpc>
            </a:pPr>
            <a:r>
              <a:rPr lang="en-US" sz="6545">
                <a:solidFill>
                  <a:srgbClr val="329A87"/>
                </a:solidFill>
                <a:latin typeface="Open Sans Bold"/>
              </a:rPr>
              <a:t>How to ...</a:t>
            </a:r>
          </a:p>
        </p:txBody>
      </p:sp>
      <p:grpSp>
        <p:nvGrpSpPr>
          <p:cNvPr name="Group 10" id="10"/>
          <p:cNvGrpSpPr/>
          <p:nvPr/>
        </p:nvGrpSpPr>
        <p:grpSpPr>
          <a:xfrm rot="0">
            <a:off x="10181049" y="4460693"/>
            <a:ext cx="3202591" cy="320259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4059"/>
                </a:lnSpc>
                <a:spcBef>
                  <a:spcPct val="0"/>
                </a:spcBef>
              </a:pPr>
              <a:r>
                <a:rPr lang="en-US" sz="2899">
                  <a:solidFill>
                    <a:srgbClr val="FAFAFA"/>
                  </a:solidFill>
                  <a:latin typeface="Open Sans"/>
                </a:rPr>
                <a:t>Predict</a:t>
              </a:r>
            </a:p>
          </p:txBody>
        </p:sp>
      </p:grpSp>
      <p:grpSp>
        <p:nvGrpSpPr>
          <p:cNvPr name="Group 13" id="13"/>
          <p:cNvGrpSpPr/>
          <p:nvPr/>
        </p:nvGrpSpPr>
        <p:grpSpPr>
          <a:xfrm rot="0">
            <a:off x="14691131" y="4460693"/>
            <a:ext cx="3202591" cy="320259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4059"/>
                </a:lnSpc>
                <a:spcBef>
                  <a:spcPct val="0"/>
                </a:spcBef>
              </a:pPr>
              <a:r>
                <a:rPr lang="en-US" sz="2899">
                  <a:solidFill>
                    <a:srgbClr val="FFFFFF"/>
                  </a:solidFill>
                  <a:latin typeface="Open Sans"/>
                </a:rPr>
                <a:t>Evaluate</a:t>
              </a:r>
            </a:p>
          </p:txBody>
        </p:sp>
      </p:grpSp>
      <p:sp>
        <p:nvSpPr>
          <p:cNvPr name="AutoShape 16" id="16"/>
          <p:cNvSpPr/>
          <p:nvPr/>
        </p:nvSpPr>
        <p:spPr>
          <a:xfrm>
            <a:off x="8873836" y="6023892"/>
            <a:ext cx="1304714" cy="19049"/>
          </a:xfrm>
          <a:prstGeom prst="line">
            <a:avLst/>
          </a:prstGeom>
          <a:ln cap="flat" w="38100">
            <a:solidFill>
              <a:srgbClr val="000000"/>
            </a:solidFill>
            <a:prstDash val="solid"/>
            <a:headEnd type="none" len="sm" w="sm"/>
            <a:tailEnd type="arrow" len="sm" w="med"/>
          </a:ln>
        </p:spPr>
      </p:sp>
      <p:sp>
        <p:nvSpPr>
          <p:cNvPr name="AutoShape 17" id="17"/>
          <p:cNvSpPr/>
          <p:nvPr/>
        </p:nvSpPr>
        <p:spPr>
          <a:xfrm>
            <a:off x="13386139" y="6061988"/>
            <a:ext cx="1304714" cy="19049"/>
          </a:xfrm>
          <a:prstGeom prst="line">
            <a:avLst/>
          </a:prstGeom>
          <a:ln cap="flat" w="38100">
            <a:solidFill>
              <a:srgbClr val="000000"/>
            </a:solidFill>
            <a:prstDash val="solid"/>
            <a:headEnd type="none" len="sm" w="sm"/>
            <a:tailEnd type="arrow" len="sm" w="med"/>
          </a:ln>
        </p:spPr>
      </p:sp>
      <p:sp>
        <p:nvSpPr>
          <p:cNvPr name="TextBox 18" id="18"/>
          <p:cNvSpPr txBox="true"/>
          <p:nvPr/>
        </p:nvSpPr>
        <p:spPr>
          <a:xfrm rot="0">
            <a:off x="827224" y="8074453"/>
            <a:ext cx="3722034"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rPr>
              <a:t>The data ?</a:t>
            </a:r>
          </a:p>
        </p:txBody>
      </p:sp>
      <p:sp>
        <p:nvSpPr>
          <p:cNvPr name="TextBox 19" id="19"/>
          <p:cNvSpPr txBox="true"/>
          <p:nvPr/>
        </p:nvSpPr>
        <p:spPr>
          <a:xfrm rot="0">
            <a:off x="5411246" y="8074453"/>
            <a:ext cx="3722034"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rPr>
              <a:t>The model ?</a:t>
            </a:r>
          </a:p>
        </p:txBody>
      </p:sp>
      <p:sp>
        <p:nvSpPr>
          <p:cNvPr name="TextBox 20" id="20"/>
          <p:cNvSpPr txBox="true"/>
          <p:nvPr/>
        </p:nvSpPr>
        <p:spPr>
          <a:xfrm rot="0">
            <a:off x="9921328" y="8074453"/>
            <a:ext cx="3722034"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rPr>
              <a:t>it on new data ?</a:t>
            </a:r>
          </a:p>
        </p:txBody>
      </p:sp>
      <p:sp>
        <p:nvSpPr>
          <p:cNvPr name="TextBox 21" id="21"/>
          <p:cNvSpPr txBox="true"/>
          <p:nvPr/>
        </p:nvSpPr>
        <p:spPr>
          <a:xfrm rot="0">
            <a:off x="14431410" y="8074453"/>
            <a:ext cx="3722034"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rPr>
              <a:t>Preformence ?</a:t>
            </a:r>
          </a:p>
        </p:txBody>
      </p:sp>
      <p:sp>
        <p:nvSpPr>
          <p:cNvPr name="TextBox 22" id="22"/>
          <p:cNvSpPr txBox="true"/>
          <p:nvPr/>
        </p:nvSpPr>
        <p:spPr>
          <a:xfrm rot="0">
            <a:off x="2063817" y="933450"/>
            <a:ext cx="3123902" cy="887095"/>
          </a:xfrm>
          <a:prstGeom prst="rect">
            <a:avLst/>
          </a:prstGeom>
        </p:spPr>
        <p:txBody>
          <a:bodyPr anchor="t" rtlCol="false" tIns="0" lIns="0" bIns="0" rIns="0">
            <a:spAutoFit/>
          </a:bodyPr>
          <a:lstStyle/>
          <a:p>
            <a:pPr algn="ctr">
              <a:lnSpc>
                <a:spcPts val="7279"/>
              </a:lnSpc>
            </a:pPr>
            <a:r>
              <a:rPr lang="en-US" sz="5199">
                <a:solidFill>
                  <a:srgbClr val="329A87"/>
                </a:solidFill>
                <a:latin typeface="Open Sans Bold"/>
              </a:rPr>
              <a:t>Overview</a:t>
            </a:r>
          </a:p>
        </p:txBody>
      </p:sp>
      <p:grpSp>
        <p:nvGrpSpPr>
          <p:cNvPr name="Group 23" id="23"/>
          <p:cNvGrpSpPr/>
          <p:nvPr/>
        </p:nvGrpSpPr>
        <p:grpSpPr>
          <a:xfrm rot="1471508">
            <a:off x="1227202" y="1303065"/>
            <a:ext cx="361339" cy="1034961"/>
            <a:chOff x="0" y="0"/>
            <a:chExt cx="106268" cy="304376"/>
          </a:xfrm>
        </p:grpSpPr>
        <p:sp>
          <p:nvSpPr>
            <p:cNvPr name="Freeform 24" id="24"/>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25" id="25"/>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grpSp>
        <p:nvGrpSpPr>
          <p:cNvPr name="Group 26" id="26"/>
          <p:cNvGrpSpPr/>
          <p:nvPr/>
        </p:nvGrpSpPr>
        <p:grpSpPr>
          <a:xfrm rot="1471508">
            <a:off x="944778" y="757277"/>
            <a:ext cx="361339" cy="1034961"/>
            <a:chOff x="0" y="0"/>
            <a:chExt cx="106268" cy="304376"/>
          </a:xfrm>
        </p:grpSpPr>
        <p:sp>
          <p:nvSpPr>
            <p:cNvPr name="Freeform 27" id="27"/>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28" id="28"/>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1471508">
            <a:off x="1227202" y="1303065"/>
            <a:ext cx="361339" cy="1034961"/>
            <a:chOff x="0" y="0"/>
            <a:chExt cx="106268" cy="304376"/>
          </a:xfrm>
        </p:grpSpPr>
        <p:sp>
          <p:nvSpPr>
            <p:cNvPr name="Freeform 3" id="3"/>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4" id="4"/>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grpSp>
        <p:nvGrpSpPr>
          <p:cNvPr name="Group 5" id="5"/>
          <p:cNvGrpSpPr/>
          <p:nvPr/>
        </p:nvGrpSpPr>
        <p:grpSpPr>
          <a:xfrm rot="1471508">
            <a:off x="944778" y="757277"/>
            <a:ext cx="361339" cy="1034961"/>
            <a:chOff x="0" y="0"/>
            <a:chExt cx="106268" cy="304376"/>
          </a:xfrm>
        </p:grpSpPr>
        <p:sp>
          <p:nvSpPr>
            <p:cNvPr name="Freeform 6" id="6"/>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7" id="7"/>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grpSp>
        <p:nvGrpSpPr>
          <p:cNvPr name="Group 8" id="8"/>
          <p:cNvGrpSpPr/>
          <p:nvPr/>
        </p:nvGrpSpPr>
        <p:grpSpPr>
          <a:xfrm rot="0">
            <a:off x="789371" y="4190347"/>
            <a:ext cx="4519838" cy="451983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p:spPr>
        </p:sp>
        <p:sp>
          <p:nvSpPr>
            <p:cNvPr name="TextBox 10" id="10"/>
            <p:cNvSpPr txBox="true"/>
            <p:nvPr/>
          </p:nvSpPr>
          <p:spPr>
            <a:xfrm>
              <a:off x="76200" y="0"/>
              <a:ext cx="660400" cy="736600"/>
            </a:xfrm>
            <a:prstGeom prst="rect">
              <a:avLst/>
            </a:prstGeom>
          </p:spPr>
          <p:txBody>
            <a:bodyPr anchor="ctr" rtlCol="false" tIns="50800" lIns="50800" bIns="50800" rIns="50800"/>
            <a:lstStyle/>
            <a:p>
              <a:pPr algn="ctr">
                <a:lnSpc>
                  <a:spcPts val="5739"/>
                </a:lnSpc>
              </a:pPr>
              <a:r>
                <a:rPr lang="en-US" sz="4099">
                  <a:solidFill>
                    <a:srgbClr val="FFFFFF"/>
                  </a:solidFill>
                  <a:latin typeface="Open Sans"/>
                </a:rPr>
                <a:t>Preprocessing</a:t>
              </a:r>
            </a:p>
          </p:txBody>
        </p:sp>
      </p:grpSp>
      <p:sp>
        <p:nvSpPr>
          <p:cNvPr name="AutoShape 11" id="11"/>
          <p:cNvSpPr/>
          <p:nvPr/>
        </p:nvSpPr>
        <p:spPr>
          <a:xfrm flipV="true">
            <a:off x="5309209" y="4190347"/>
            <a:ext cx="3825101" cy="2259919"/>
          </a:xfrm>
          <a:prstGeom prst="line">
            <a:avLst/>
          </a:prstGeom>
          <a:ln cap="flat" w="38100">
            <a:solidFill>
              <a:srgbClr val="000000"/>
            </a:solidFill>
            <a:prstDash val="solid"/>
            <a:headEnd type="none" len="sm" w="sm"/>
            <a:tailEnd type="arrow" len="sm" w="med"/>
          </a:ln>
        </p:spPr>
      </p:sp>
      <p:sp>
        <p:nvSpPr>
          <p:cNvPr name="AutoShape 12" id="12"/>
          <p:cNvSpPr/>
          <p:nvPr/>
        </p:nvSpPr>
        <p:spPr>
          <a:xfrm>
            <a:off x="5309209" y="6450266"/>
            <a:ext cx="3825101" cy="0"/>
          </a:xfrm>
          <a:prstGeom prst="line">
            <a:avLst/>
          </a:prstGeom>
          <a:ln cap="flat" w="38100">
            <a:solidFill>
              <a:srgbClr val="000000"/>
            </a:solidFill>
            <a:prstDash val="solid"/>
            <a:headEnd type="none" len="sm" w="sm"/>
            <a:tailEnd type="arrow" len="sm" w="med"/>
          </a:ln>
        </p:spPr>
      </p:sp>
      <p:sp>
        <p:nvSpPr>
          <p:cNvPr name="AutoShape 13" id="13"/>
          <p:cNvSpPr/>
          <p:nvPr/>
        </p:nvSpPr>
        <p:spPr>
          <a:xfrm>
            <a:off x="5309209" y="6450266"/>
            <a:ext cx="3825101" cy="2259919"/>
          </a:xfrm>
          <a:prstGeom prst="line">
            <a:avLst/>
          </a:prstGeom>
          <a:ln cap="flat" w="38100">
            <a:solidFill>
              <a:srgbClr val="000000"/>
            </a:solidFill>
            <a:prstDash val="solid"/>
            <a:headEnd type="none" len="sm" w="sm"/>
            <a:tailEnd type="arrow" len="sm" w="med"/>
          </a:ln>
        </p:spPr>
      </p:sp>
      <p:grpSp>
        <p:nvGrpSpPr>
          <p:cNvPr name="Group 14" id="14"/>
          <p:cNvGrpSpPr/>
          <p:nvPr/>
        </p:nvGrpSpPr>
        <p:grpSpPr>
          <a:xfrm rot="0">
            <a:off x="9144000" y="3632991"/>
            <a:ext cx="6562915" cy="1114710"/>
            <a:chOff x="0" y="0"/>
            <a:chExt cx="1728504" cy="293586"/>
          </a:xfrm>
        </p:grpSpPr>
        <p:sp>
          <p:nvSpPr>
            <p:cNvPr name="Freeform 15" id="15"/>
            <p:cNvSpPr/>
            <p:nvPr/>
          </p:nvSpPr>
          <p:spPr>
            <a:xfrm flipH="false" flipV="false" rot="0">
              <a:off x="0" y="0"/>
              <a:ext cx="1728504" cy="293586"/>
            </a:xfrm>
            <a:custGeom>
              <a:avLst/>
              <a:gdLst/>
              <a:ahLst/>
              <a:cxnLst/>
              <a:rect r="r" b="b" t="t" l="l"/>
              <a:pathLst>
                <a:path h="293586" w="1728504">
                  <a:moveTo>
                    <a:pt x="60162" y="0"/>
                  </a:moveTo>
                  <a:lnTo>
                    <a:pt x="1668342" y="0"/>
                  </a:lnTo>
                  <a:cubicBezTo>
                    <a:pt x="1701569" y="0"/>
                    <a:pt x="1728504" y="26935"/>
                    <a:pt x="1728504" y="60162"/>
                  </a:cubicBezTo>
                  <a:lnTo>
                    <a:pt x="1728504" y="233424"/>
                  </a:lnTo>
                  <a:cubicBezTo>
                    <a:pt x="1728504" y="266651"/>
                    <a:pt x="1701569" y="293586"/>
                    <a:pt x="1668342" y="293586"/>
                  </a:cubicBezTo>
                  <a:lnTo>
                    <a:pt x="60162" y="293586"/>
                  </a:lnTo>
                  <a:cubicBezTo>
                    <a:pt x="26935" y="293586"/>
                    <a:pt x="0" y="266651"/>
                    <a:pt x="0" y="233424"/>
                  </a:cubicBezTo>
                  <a:lnTo>
                    <a:pt x="0" y="60162"/>
                  </a:lnTo>
                  <a:cubicBezTo>
                    <a:pt x="0" y="26935"/>
                    <a:pt x="26935" y="0"/>
                    <a:pt x="60162" y="0"/>
                  </a:cubicBezTo>
                  <a:close/>
                </a:path>
              </a:pathLst>
            </a:custGeom>
            <a:solidFill>
              <a:srgbClr val="329A87"/>
            </a:solidFill>
          </p:spPr>
        </p:sp>
        <p:sp>
          <p:nvSpPr>
            <p:cNvPr name="TextBox 16" id="16"/>
            <p:cNvSpPr txBox="true"/>
            <p:nvPr/>
          </p:nvSpPr>
          <p:spPr>
            <a:xfrm>
              <a:off x="0" y="-76200"/>
              <a:ext cx="1728504" cy="369786"/>
            </a:xfrm>
            <a:prstGeom prst="rect">
              <a:avLst/>
            </a:prstGeom>
          </p:spPr>
          <p:txBody>
            <a:bodyPr anchor="ctr" rtlCol="false" tIns="50800" lIns="50800" bIns="50800" rIns="50800"/>
            <a:lstStyle/>
            <a:p>
              <a:pPr algn="ctr">
                <a:lnSpc>
                  <a:spcPts val="5599"/>
                </a:lnSpc>
              </a:pPr>
              <a:r>
                <a:rPr lang="en-US" sz="3999">
                  <a:solidFill>
                    <a:srgbClr val="FAFAFA"/>
                  </a:solidFill>
                  <a:latin typeface="Open Sans"/>
                </a:rPr>
                <a:t>Feature selection</a:t>
              </a:r>
            </a:p>
          </p:txBody>
        </p:sp>
      </p:grpSp>
      <p:sp>
        <p:nvSpPr>
          <p:cNvPr name="TextBox 17" id="17"/>
          <p:cNvSpPr txBox="true"/>
          <p:nvPr/>
        </p:nvSpPr>
        <p:spPr>
          <a:xfrm rot="0">
            <a:off x="1922020" y="933450"/>
            <a:ext cx="4626173" cy="887095"/>
          </a:xfrm>
          <a:prstGeom prst="rect">
            <a:avLst/>
          </a:prstGeom>
        </p:spPr>
        <p:txBody>
          <a:bodyPr anchor="t" rtlCol="false" tIns="0" lIns="0" bIns="0" rIns="0">
            <a:spAutoFit/>
          </a:bodyPr>
          <a:lstStyle/>
          <a:p>
            <a:pPr algn="ctr">
              <a:lnSpc>
                <a:spcPts val="7279"/>
              </a:lnSpc>
            </a:pPr>
            <a:r>
              <a:rPr lang="en-US" sz="5199">
                <a:solidFill>
                  <a:srgbClr val="329A87"/>
                </a:solidFill>
                <a:latin typeface="Open Sans Bold"/>
              </a:rPr>
              <a:t>Preprocessing</a:t>
            </a:r>
          </a:p>
        </p:txBody>
      </p:sp>
      <p:grpSp>
        <p:nvGrpSpPr>
          <p:cNvPr name="Group 18" id="18"/>
          <p:cNvGrpSpPr/>
          <p:nvPr/>
        </p:nvGrpSpPr>
        <p:grpSpPr>
          <a:xfrm rot="0">
            <a:off x="9144000" y="5928754"/>
            <a:ext cx="6562915" cy="1078867"/>
            <a:chOff x="0" y="0"/>
            <a:chExt cx="1728504" cy="284146"/>
          </a:xfrm>
        </p:grpSpPr>
        <p:sp>
          <p:nvSpPr>
            <p:cNvPr name="Freeform 19" id="19"/>
            <p:cNvSpPr/>
            <p:nvPr/>
          </p:nvSpPr>
          <p:spPr>
            <a:xfrm flipH="false" flipV="false" rot="0">
              <a:off x="0" y="0"/>
              <a:ext cx="1728504" cy="284146"/>
            </a:xfrm>
            <a:custGeom>
              <a:avLst/>
              <a:gdLst/>
              <a:ahLst/>
              <a:cxnLst/>
              <a:rect r="r" b="b" t="t" l="l"/>
              <a:pathLst>
                <a:path h="284146" w="1728504">
                  <a:moveTo>
                    <a:pt x="60162" y="0"/>
                  </a:moveTo>
                  <a:lnTo>
                    <a:pt x="1668342" y="0"/>
                  </a:lnTo>
                  <a:cubicBezTo>
                    <a:pt x="1701569" y="0"/>
                    <a:pt x="1728504" y="26935"/>
                    <a:pt x="1728504" y="60162"/>
                  </a:cubicBezTo>
                  <a:lnTo>
                    <a:pt x="1728504" y="223984"/>
                  </a:lnTo>
                  <a:cubicBezTo>
                    <a:pt x="1728504" y="239940"/>
                    <a:pt x="1722166" y="255242"/>
                    <a:pt x="1710883" y="266525"/>
                  </a:cubicBezTo>
                  <a:cubicBezTo>
                    <a:pt x="1699601" y="277808"/>
                    <a:pt x="1684298" y="284146"/>
                    <a:pt x="1668342" y="284146"/>
                  </a:cubicBezTo>
                  <a:lnTo>
                    <a:pt x="60162" y="284146"/>
                  </a:lnTo>
                  <a:cubicBezTo>
                    <a:pt x="26935" y="284146"/>
                    <a:pt x="0" y="257211"/>
                    <a:pt x="0" y="223984"/>
                  </a:cubicBezTo>
                  <a:lnTo>
                    <a:pt x="0" y="60162"/>
                  </a:lnTo>
                  <a:cubicBezTo>
                    <a:pt x="0" y="26935"/>
                    <a:pt x="26935" y="0"/>
                    <a:pt x="60162" y="0"/>
                  </a:cubicBezTo>
                  <a:close/>
                </a:path>
              </a:pathLst>
            </a:custGeom>
            <a:solidFill>
              <a:srgbClr val="329A87"/>
            </a:solidFill>
          </p:spPr>
        </p:sp>
        <p:sp>
          <p:nvSpPr>
            <p:cNvPr name="TextBox 20" id="20"/>
            <p:cNvSpPr txBox="true"/>
            <p:nvPr/>
          </p:nvSpPr>
          <p:spPr>
            <a:xfrm>
              <a:off x="0" y="-76200"/>
              <a:ext cx="1728504" cy="360346"/>
            </a:xfrm>
            <a:prstGeom prst="rect">
              <a:avLst/>
            </a:prstGeom>
          </p:spPr>
          <p:txBody>
            <a:bodyPr anchor="ctr" rtlCol="false" tIns="50800" lIns="50800" bIns="50800" rIns="50800"/>
            <a:lstStyle/>
            <a:p>
              <a:pPr algn="ctr">
                <a:lnSpc>
                  <a:spcPts val="5599"/>
                </a:lnSpc>
              </a:pPr>
              <a:r>
                <a:rPr lang="en-US" sz="3999">
                  <a:solidFill>
                    <a:srgbClr val="FAFAFA"/>
                  </a:solidFill>
                  <a:latin typeface="Open Sans"/>
                </a:rPr>
                <a:t>Normalizing Data</a:t>
              </a:r>
            </a:p>
          </p:txBody>
        </p:sp>
      </p:grpSp>
      <p:grpSp>
        <p:nvGrpSpPr>
          <p:cNvPr name="Group 21" id="21"/>
          <p:cNvGrpSpPr/>
          <p:nvPr/>
        </p:nvGrpSpPr>
        <p:grpSpPr>
          <a:xfrm rot="0">
            <a:off x="9144000" y="8143590"/>
            <a:ext cx="6562915" cy="1114710"/>
            <a:chOff x="0" y="0"/>
            <a:chExt cx="1728504" cy="293586"/>
          </a:xfrm>
        </p:grpSpPr>
        <p:sp>
          <p:nvSpPr>
            <p:cNvPr name="Freeform 22" id="22"/>
            <p:cNvSpPr/>
            <p:nvPr/>
          </p:nvSpPr>
          <p:spPr>
            <a:xfrm flipH="false" flipV="false" rot="0">
              <a:off x="0" y="0"/>
              <a:ext cx="1728504" cy="293586"/>
            </a:xfrm>
            <a:custGeom>
              <a:avLst/>
              <a:gdLst/>
              <a:ahLst/>
              <a:cxnLst/>
              <a:rect r="r" b="b" t="t" l="l"/>
              <a:pathLst>
                <a:path h="293586" w="1728504">
                  <a:moveTo>
                    <a:pt x="60162" y="0"/>
                  </a:moveTo>
                  <a:lnTo>
                    <a:pt x="1668342" y="0"/>
                  </a:lnTo>
                  <a:cubicBezTo>
                    <a:pt x="1701569" y="0"/>
                    <a:pt x="1728504" y="26935"/>
                    <a:pt x="1728504" y="60162"/>
                  </a:cubicBezTo>
                  <a:lnTo>
                    <a:pt x="1728504" y="233424"/>
                  </a:lnTo>
                  <a:cubicBezTo>
                    <a:pt x="1728504" y="266651"/>
                    <a:pt x="1701569" y="293586"/>
                    <a:pt x="1668342" y="293586"/>
                  </a:cubicBezTo>
                  <a:lnTo>
                    <a:pt x="60162" y="293586"/>
                  </a:lnTo>
                  <a:cubicBezTo>
                    <a:pt x="26935" y="293586"/>
                    <a:pt x="0" y="266651"/>
                    <a:pt x="0" y="233424"/>
                  </a:cubicBezTo>
                  <a:lnTo>
                    <a:pt x="0" y="60162"/>
                  </a:lnTo>
                  <a:cubicBezTo>
                    <a:pt x="0" y="26935"/>
                    <a:pt x="26935" y="0"/>
                    <a:pt x="60162" y="0"/>
                  </a:cubicBezTo>
                  <a:close/>
                </a:path>
              </a:pathLst>
            </a:custGeom>
            <a:solidFill>
              <a:srgbClr val="329A87"/>
            </a:solidFill>
          </p:spPr>
        </p:sp>
        <p:sp>
          <p:nvSpPr>
            <p:cNvPr name="TextBox 23" id="23"/>
            <p:cNvSpPr txBox="true"/>
            <p:nvPr/>
          </p:nvSpPr>
          <p:spPr>
            <a:xfrm>
              <a:off x="0" y="-76200"/>
              <a:ext cx="1728504" cy="369786"/>
            </a:xfrm>
            <a:prstGeom prst="rect">
              <a:avLst/>
            </a:prstGeom>
          </p:spPr>
          <p:txBody>
            <a:bodyPr anchor="ctr" rtlCol="false" tIns="50800" lIns="50800" bIns="50800" rIns="50800"/>
            <a:lstStyle/>
            <a:p>
              <a:pPr algn="ctr">
                <a:lnSpc>
                  <a:spcPts val="5599"/>
                </a:lnSpc>
              </a:pPr>
              <a:r>
                <a:rPr lang="en-US" sz="3999">
                  <a:solidFill>
                    <a:srgbClr val="FAFAFA"/>
                  </a:solidFill>
                  <a:latin typeface="Open Sans"/>
                </a:rPr>
                <a:t>Reshaping Data</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1471508">
            <a:off x="1227202" y="1303065"/>
            <a:ext cx="361339" cy="1034961"/>
            <a:chOff x="0" y="0"/>
            <a:chExt cx="106268" cy="304376"/>
          </a:xfrm>
        </p:grpSpPr>
        <p:sp>
          <p:nvSpPr>
            <p:cNvPr name="Freeform 3" id="3"/>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4" id="4"/>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grpSp>
        <p:nvGrpSpPr>
          <p:cNvPr name="Group 5" id="5"/>
          <p:cNvGrpSpPr/>
          <p:nvPr/>
        </p:nvGrpSpPr>
        <p:grpSpPr>
          <a:xfrm rot="1471508">
            <a:off x="944778" y="757277"/>
            <a:ext cx="361339" cy="1034961"/>
            <a:chOff x="0" y="0"/>
            <a:chExt cx="106268" cy="304376"/>
          </a:xfrm>
        </p:grpSpPr>
        <p:sp>
          <p:nvSpPr>
            <p:cNvPr name="Freeform 6" id="6"/>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7" id="7"/>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sp>
        <p:nvSpPr>
          <p:cNvPr name="Freeform 8" id="8"/>
          <p:cNvSpPr/>
          <p:nvPr/>
        </p:nvSpPr>
        <p:spPr>
          <a:xfrm flipH="false" flipV="false" rot="0">
            <a:off x="2046529" y="4543355"/>
            <a:ext cx="13730182" cy="5309763"/>
          </a:xfrm>
          <a:custGeom>
            <a:avLst/>
            <a:gdLst/>
            <a:ahLst/>
            <a:cxnLst/>
            <a:rect r="r" b="b" t="t" l="l"/>
            <a:pathLst>
              <a:path h="5309763" w="13730182">
                <a:moveTo>
                  <a:pt x="0" y="0"/>
                </a:moveTo>
                <a:lnTo>
                  <a:pt x="13730183" y="0"/>
                </a:lnTo>
                <a:lnTo>
                  <a:pt x="13730183" y="5309763"/>
                </a:lnTo>
                <a:lnTo>
                  <a:pt x="0" y="5309763"/>
                </a:lnTo>
                <a:lnTo>
                  <a:pt x="0" y="0"/>
                </a:lnTo>
                <a:close/>
              </a:path>
            </a:pathLst>
          </a:custGeom>
          <a:blipFill>
            <a:blip r:embed="rId2"/>
            <a:stretch>
              <a:fillRect l="0" t="0" r="0" b="0"/>
            </a:stretch>
          </a:blipFill>
        </p:spPr>
      </p:sp>
      <p:sp>
        <p:nvSpPr>
          <p:cNvPr name="TextBox 9" id="9"/>
          <p:cNvSpPr txBox="true"/>
          <p:nvPr/>
        </p:nvSpPr>
        <p:spPr>
          <a:xfrm rot="0">
            <a:off x="2046529" y="933450"/>
            <a:ext cx="8534995" cy="887095"/>
          </a:xfrm>
          <a:prstGeom prst="rect">
            <a:avLst/>
          </a:prstGeom>
        </p:spPr>
        <p:txBody>
          <a:bodyPr anchor="t" rtlCol="false" tIns="0" lIns="0" bIns="0" rIns="0">
            <a:spAutoFit/>
          </a:bodyPr>
          <a:lstStyle/>
          <a:p>
            <a:pPr algn="ctr">
              <a:lnSpc>
                <a:spcPts val="7279"/>
              </a:lnSpc>
            </a:pPr>
            <a:r>
              <a:rPr lang="en-US" sz="5199">
                <a:solidFill>
                  <a:srgbClr val="329A87"/>
                </a:solidFill>
                <a:latin typeface="Open Sans Bold"/>
              </a:rPr>
              <a:t>Long Short Term Memory </a:t>
            </a:r>
          </a:p>
        </p:txBody>
      </p:sp>
      <p:sp>
        <p:nvSpPr>
          <p:cNvPr name="TextBox 10" id="10"/>
          <p:cNvSpPr txBox="true"/>
          <p:nvPr/>
        </p:nvSpPr>
        <p:spPr>
          <a:xfrm rot="0">
            <a:off x="-301395" y="2653082"/>
            <a:ext cx="17719977" cy="1321788"/>
          </a:xfrm>
          <a:prstGeom prst="rect">
            <a:avLst/>
          </a:prstGeom>
        </p:spPr>
        <p:txBody>
          <a:bodyPr anchor="t" rtlCol="false" tIns="0" lIns="0" bIns="0" rIns="0">
            <a:spAutoFit/>
          </a:bodyPr>
          <a:lstStyle/>
          <a:p>
            <a:pPr algn="ctr">
              <a:lnSpc>
                <a:spcPts val="5370"/>
              </a:lnSpc>
            </a:pPr>
            <a:r>
              <a:rPr lang="en-US" sz="3836">
                <a:solidFill>
                  <a:srgbClr val="000000"/>
                </a:solidFill>
                <a:latin typeface="Open Sans Bold"/>
              </a:rPr>
              <a:t>Memory Cells : </a:t>
            </a:r>
            <a:r>
              <a:rPr lang="en-US" sz="3836">
                <a:solidFill>
                  <a:srgbClr val="000000"/>
                </a:solidFill>
                <a:latin typeface="Open Sans"/>
              </a:rPr>
              <a:t>can maintain information over long sequences,</a:t>
            </a:r>
          </a:p>
          <a:p>
            <a:pPr algn="ctr">
              <a:lnSpc>
                <a:spcPts val="5370"/>
              </a:lnSpc>
            </a:pPr>
            <a:r>
              <a:rPr lang="en-US" sz="3836">
                <a:solidFill>
                  <a:srgbClr val="000000"/>
                </a:solidFill>
                <a:latin typeface="Open Sans"/>
              </a:rPr>
              <a:t>mitigating the vanishing gradient problem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1471508">
            <a:off x="1227202" y="1303065"/>
            <a:ext cx="361339" cy="1034961"/>
            <a:chOff x="0" y="0"/>
            <a:chExt cx="106268" cy="304376"/>
          </a:xfrm>
        </p:grpSpPr>
        <p:sp>
          <p:nvSpPr>
            <p:cNvPr name="Freeform 3" id="3"/>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4" id="4"/>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grpSp>
        <p:nvGrpSpPr>
          <p:cNvPr name="Group 5" id="5"/>
          <p:cNvGrpSpPr/>
          <p:nvPr/>
        </p:nvGrpSpPr>
        <p:grpSpPr>
          <a:xfrm rot="1471508">
            <a:off x="944778" y="757277"/>
            <a:ext cx="361339" cy="1034961"/>
            <a:chOff x="0" y="0"/>
            <a:chExt cx="106268" cy="304376"/>
          </a:xfrm>
        </p:grpSpPr>
        <p:sp>
          <p:nvSpPr>
            <p:cNvPr name="Freeform 6" id="6"/>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7" id="7"/>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grpSp>
        <p:nvGrpSpPr>
          <p:cNvPr name="Group 8" id="8"/>
          <p:cNvGrpSpPr/>
          <p:nvPr/>
        </p:nvGrpSpPr>
        <p:grpSpPr>
          <a:xfrm rot="0">
            <a:off x="11764354" y="3012136"/>
            <a:ext cx="4844885" cy="6246164"/>
            <a:chOff x="0" y="0"/>
            <a:chExt cx="1276019" cy="1645080"/>
          </a:xfrm>
        </p:grpSpPr>
        <p:sp>
          <p:nvSpPr>
            <p:cNvPr name="Freeform 9" id="9"/>
            <p:cNvSpPr/>
            <p:nvPr/>
          </p:nvSpPr>
          <p:spPr>
            <a:xfrm flipH="false" flipV="false" rot="0">
              <a:off x="0" y="0"/>
              <a:ext cx="1276019" cy="1645080"/>
            </a:xfrm>
            <a:custGeom>
              <a:avLst/>
              <a:gdLst/>
              <a:ahLst/>
              <a:cxnLst/>
              <a:rect r="r" b="b" t="t" l="l"/>
              <a:pathLst>
                <a:path h="1645080" w="1276019">
                  <a:moveTo>
                    <a:pt x="81496" y="0"/>
                  </a:moveTo>
                  <a:lnTo>
                    <a:pt x="1194523" y="0"/>
                  </a:lnTo>
                  <a:cubicBezTo>
                    <a:pt x="1216137" y="0"/>
                    <a:pt x="1236866" y="8586"/>
                    <a:pt x="1252150" y="23870"/>
                  </a:cubicBezTo>
                  <a:cubicBezTo>
                    <a:pt x="1267433" y="39153"/>
                    <a:pt x="1276019" y="59882"/>
                    <a:pt x="1276019" y="81496"/>
                  </a:cubicBezTo>
                  <a:lnTo>
                    <a:pt x="1276019" y="1563584"/>
                  </a:lnTo>
                  <a:cubicBezTo>
                    <a:pt x="1276019" y="1585198"/>
                    <a:pt x="1267433" y="1605927"/>
                    <a:pt x="1252150" y="1621211"/>
                  </a:cubicBezTo>
                  <a:cubicBezTo>
                    <a:pt x="1236866" y="1636494"/>
                    <a:pt x="1216137" y="1645080"/>
                    <a:pt x="1194523" y="1645080"/>
                  </a:cubicBezTo>
                  <a:lnTo>
                    <a:pt x="81496" y="1645080"/>
                  </a:lnTo>
                  <a:cubicBezTo>
                    <a:pt x="59882" y="1645080"/>
                    <a:pt x="39153" y="1636494"/>
                    <a:pt x="23870" y="1621211"/>
                  </a:cubicBezTo>
                  <a:cubicBezTo>
                    <a:pt x="8586" y="1605927"/>
                    <a:pt x="0" y="1585198"/>
                    <a:pt x="0" y="1563584"/>
                  </a:cubicBezTo>
                  <a:lnTo>
                    <a:pt x="0" y="81496"/>
                  </a:lnTo>
                  <a:cubicBezTo>
                    <a:pt x="0" y="59882"/>
                    <a:pt x="8586" y="39153"/>
                    <a:pt x="23870" y="23870"/>
                  </a:cubicBezTo>
                  <a:cubicBezTo>
                    <a:pt x="39153" y="8586"/>
                    <a:pt x="59882" y="0"/>
                    <a:pt x="81496" y="0"/>
                  </a:cubicBezTo>
                  <a:close/>
                </a:path>
              </a:pathLst>
            </a:custGeom>
            <a:solidFill>
              <a:srgbClr val="329A87"/>
            </a:solidFill>
          </p:spPr>
        </p:sp>
        <p:sp>
          <p:nvSpPr>
            <p:cNvPr name="TextBox 10" id="10"/>
            <p:cNvSpPr txBox="true"/>
            <p:nvPr/>
          </p:nvSpPr>
          <p:spPr>
            <a:xfrm>
              <a:off x="0" y="-38100"/>
              <a:ext cx="1276019" cy="1683180"/>
            </a:xfrm>
            <a:prstGeom prst="rect">
              <a:avLst/>
            </a:prstGeom>
          </p:spPr>
          <p:txBody>
            <a:bodyPr anchor="ctr" rtlCol="false" tIns="50800" lIns="50800" bIns="50800" rIns="50800"/>
            <a:lstStyle/>
            <a:p>
              <a:pPr algn="ctr">
                <a:lnSpc>
                  <a:spcPts val="3360"/>
                </a:lnSpc>
              </a:pPr>
            </a:p>
            <a:p>
              <a:pPr algn="ctr">
                <a:lnSpc>
                  <a:spcPts val="3360"/>
                </a:lnSpc>
              </a:pPr>
            </a:p>
          </p:txBody>
        </p:sp>
      </p:grpSp>
      <p:sp>
        <p:nvSpPr>
          <p:cNvPr name="Freeform 11" id="11"/>
          <p:cNvSpPr/>
          <p:nvPr/>
        </p:nvSpPr>
        <p:spPr>
          <a:xfrm flipH="false" flipV="false" rot="0">
            <a:off x="12262624" y="3392503"/>
            <a:ext cx="3848346" cy="1750997"/>
          </a:xfrm>
          <a:custGeom>
            <a:avLst/>
            <a:gdLst/>
            <a:ahLst/>
            <a:cxnLst/>
            <a:rect r="r" b="b" t="t" l="l"/>
            <a:pathLst>
              <a:path h="1750997" w="3848346">
                <a:moveTo>
                  <a:pt x="0" y="0"/>
                </a:moveTo>
                <a:lnTo>
                  <a:pt x="3848345" y="0"/>
                </a:lnTo>
                <a:lnTo>
                  <a:pt x="3848345" y="1750997"/>
                </a:lnTo>
                <a:lnTo>
                  <a:pt x="0" y="1750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003628" y="783585"/>
            <a:ext cx="1882229" cy="887095"/>
          </a:xfrm>
          <a:prstGeom prst="rect">
            <a:avLst/>
          </a:prstGeom>
        </p:spPr>
        <p:txBody>
          <a:bodyPr anchor="t" rtlCol="false" tIns="0" lIns="0" bIns="0" rIns="0">
            <a:spAutoFit/>
          </a:bodyPr>
          <a:lstStyle/>
          <a:p>
            <a:pPr algn="ctr">
              <a:lnSpc>
                <a:spcPts val="7279"/>
              </a:lnSpc>
            </a:pPr>
            <a:r>
              <a:rPr lang="en-US" sz="5199">
                <a:solidFill>
                  <a:srgbClr val="329A87"/>
                </a:solidFill>
                <a:latin typeface="Open Sans Bold"/>
              </a:rPr>
              <a:t>Gates</a:t>
            </a:r>
          </a:p>
        </p:txBody>
      </p:sp>
      <p:sp>
        <p:nvSpPr>
          <p:cNvPr name="TextBox 13" id="13"/>
          <p:cNvSpPr txBox="true"/>
          <p:nvPr/>
        </p:nvSpPr>
        <p:spPr>
          <a:xfrm rot="0">
            <a:off x="2003628" y="1613530"/>
            <a:ext cx="4857601" cy="537845"/>
          </a:xfrm>
          <a:prstGeom prst="rect">
            <a:avLst/>
          </a:prstGeom>
        </p:spPr>
        <p:txBody>
          <a:bodyPr anchor="t" rtlCol="false" tIns="0" lIns="0" bIns="0" rIns="0">
            <a:spAutoFit/>
          </a:bodyPr>
          <a:lstStyle/>
          <a:p>
            <a:pPr algn="ctr">
              <a:lnSpc>
                <a:spcPts val="4480"/>
              </a:lnSpc>
            </a:pPr>
            <a:r>
              <a:rPr lang="en-US" sz="3200">
                <a:solidFill>
                  <a:srgbClr val="329A87"/>
                </a:solidFill>
                <a:latin typeface="Open Sans"/>
              </a:rPr>
              <a:t>Long Short Term Memory</a:t>
            </a:r>
          </a:p>
        </p:txBody>
      </p:sp>
      <p:sp>
        <p:nvSpPr>
          <p:cNvPr name="TextBox 14" id="14"/>
          <p:cNvSpPr txBox="true"/>
          <p:nvPr/>
        </p:nvSpPr>
        <p:spPr>
          <a:xfrm rot="0">
            <a:off x="0" y="3493760"/>
            <a:ext cx="9144000"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Bold"/>
              </a:rPr>
              <a:t>Forget Gate:  </a:t>
            </a:r>
            <a:r>
              <a:rPr lang="en-US" sz="3399">
                <a:solidFill>
                  <a:srgbClr val="000000"/>
                </a:solidFill>
                <a:latin typeface="Open Sans"/>
              </a:rPr>
              <a:t>Determines what information from the previous state should be discarded</a:t>
            </a:r>
          </a:p>
        </p:txBody>
      </p:sp>
      <p:sp>
        <p:nvSpPr>
          <p:cNvPr name="TextBox 15" id="15"/>
          <p:cNvSpPr txBox="true"/>
          <p:nvPr/>
        </p:nvSpPr>
        <p:spPr>
          <a:xfrm rot="0">
            <a:off x="3221" y="5095601"/>
            <a:ext cx="9144000"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Bold"/>
              </a:rPr>
              <a:t>Input Gate: </a:t>
            </a:r>
            <a:r>
              <a:rPr lang="en-US" sz="3399">
                <a:solidFill>
                  <a:srgbClr val="000000"/>
                </a:solidFill>
                <a:latin typeface="Open Sans"/>
              </a:rPr>
              <a:t> Decides what new information to store in thememory cell</a:t>
            </a:r>
          </a:p>
        </p:txBody>
      </p:sp>
      <p:sp>
        <p:nvSpPr>
          <p:cNvPr name="TextBox 16" id="16"/>
          <p:cNvSpPr txBox="true"/>
          <p:nvPr/>
        </p:nvSpPr>
        <p:spPr>
          <a:xfrm rot="0">
            <a:off x="0" y="6657340"/>
            <a:ext cx="9144000" cy="178054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Bold"/>
              </a:rPr>
              <a:t>Output Gate:  </a:t>
            </a:r>
            <a:r>
              <a:rPr lang="en-US" sz="3399">
                <a:solidFill>
                  <a:srgbClr val="000000"/>
                </a:solidFill>
                <a:latin typeface="Open Sans"/>
              </a:rPr>
              <a:t>Determines the information for output base don the current input and the memory cell’s state</a:t>
            </a:r>
          </a:p>
        </p:txBody>
      </p:sp>
      <p:sp>
        <p:nvSpPr>
          <p:cNvPr name="Freeform 17" id="17"/>
          <p:cNvSpPr/>
          <p:nvPr/>
        </p:nvSpPr>
        <p:spPr>
          <a:xfrm flipH="false" flipV="false" rot="0">
            <a:off x="12262624" y="5381791"/>
            <a:ext cx="3848346" cy="1750997"/>
          </a:xfrm>
          <a:custGeom>
            <a:avLst/>
            <a:gdLst/>
            <a:ahLst/>
            <a:cxnLst/>
            <a:rect r="r" b="b" t="t" l="l"/>
            <a:pathLst>
              <a:path h="1750997" w="3848346">
                <a:moveTo>
                  <a:pt x="0" y="0"/>
                </a:moveTo>
                <a:lnTo>
                  <a:pt x="3848345" y="0"/>
                </a:lnTo>
                <a:lnTo>
                  <a:pt x="3848345" y="1750998"/>
                </a:lnTo>
                <a:lnTo>
                  <a:pt x="0" y="17509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2262624" y="7132789"/>
            <a:ext cx="3848346" cy="1750997"/>
          </a:xfrm>
          <a:custGeom>
            <a:avLst/>
            <a:gdLst/>
            <a:ahLst/>
            <a:cxnLst/>
            <a:rect r="r" b="b" t="t" l="l"/>
            <a:pathLst>
              <a:path h="1750997" w="3848346">
                <a:moveTo>
                  <a:pt x="0" y="0"/>
                </a:moveTo>
                <a:lnTo>
                  <a:pt x="3848345" y="0"/>
                </a:lnTo>
                <a:lnTo>
                  <a:pt x="3848345" y="1750997"/>
                </a:lnTo>
                <a:lnTo>
                  <a:pt x="0" y="1750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2015718" y="5058259"/>
            <a:ext cx="24690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2</a:t>
            </a:r>
          </a:p>
        </p:txBody>
      </p:sp>
      <p:sp>
        <p:nvSpPr>
          <p:cNvPr name="TextBox 20" id="20"/>
          <p:cNvSpPr txBox="true"/>
          <p:nvPr/>
        </p:nvSpPr>
        <p:spPr>
          <a:xfrm rot="0">
            <a:off x="12015718" y="6809256"/>
            <a:ext cx="24690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3</a:t>
            </a:r>
          </a:p>
        </p:txBody>
      </p:sp>
      <p:sp>
        <p:nvSpPr>
          <p:cNvPr name="TextBox 21" id="21"/>
          <p:cNvSpPr txBox="true"/>
          <p:nvPr/>
        </p:nvSpPr>
        <p:spPr>
          <a:xfrm rot="0">
            <a:off x="13071479" y="5814612"/>
            <a:ext cx="2230636" cy="580390"/>
          </a:xfrm>
          <a:prstGeom prst="rect">
            <a:avLst/>
          </a:prstGeom>
        </p:spPr>
        <p:txBody>
          <a:bodyPr anchor="t" rtlCol="false" tIns="0" lIns="0" bIns="0" rIns="0">
            <a:spAutoFit/>
          </a:bodyPr>
          <a:lstStyle/>
          <a:p>
            <a:pPr algn="ctr">
              <a:lnSpc>
                <a:spcPts val="4759"/>
              </a:lnSpc>
            </a:pPr>
            <a:r>
              <a:rPr lang="en-US" sz="3399">
                <a:solidFill>
                  <a:srgbClr val="FAFAFA"/>
                </a:solidFill>
                <a:latin typeface="Open Sans Bold"/>
              </a:rPr>
              <a:t>Input gate</a:t>
            </a:r>
          </a:p>
        </p:txBody>
      </p:sp>
      <p:sp>
        <p:nvSpPr>
          <p:cNvPr name="TextBox 22" id="22"/>
          <p:cNvSpPr txBox="true"/>
          <p:nvPr/>
        </p:nvSpPr>
        <p:spPr>
          <a:xfrm rot="0">
            <a:off x="12963653" y="3793797"/>
            <a:ext cx="2446288" cy="580390"/>
          </a:xfrm>
          <a:prstGeom prst="rect">
            <a:avLst/>
          </a:prstGeom>
        </p:spPr>
        <p:txBody>
          <a:bodyPr anchor="t" rtlCol="false" tIns="0" lIns="0" bIns="0" rIns="0">
            <a:spAutoFit/>
          </a:bodyPr>
          <a:lstStyle/>
          <a:p>
            <a:pPr algn="ctr">
              <a:lnSpc>
                <a:spcPts val="4759"/>
              </a:lnSpc>
            </a:pPr>
            <a:r>
              <a:rPr lang="en-US" sz="3399">
                <a:solidFill>
                  <a:srgbClr val="FAFAFA"/>
                </a:solidFill>
                <a:latin typeface="Open Sans Bold"/>
              </a:rPr>
              <a:t>Forget gate</a:t>
            </a:r>
          </a:p>
        </p:txBody>
      </p:sp>
      <p:sp>
        <p:nvSpPr>
          <p:cNvPr name="TextBox 23" id="23"/>
          <p:cNvSpPr txBox="true"/>
          <p:nvPr/>
        </p:nvSpPr>
        <p:spPr>
          <a:xfrm rot="0">
            <a:off x="12877407" y="7684755"/>
            <a:ext cx="2618780" cy="580390"/>
          </a:xfrm>
          <a:prstGeom prst="rect">
            <a:avLst/>
          </a:prstGeom>
        </p:spPr>
        <p:txBody>
          <a:bodyPr anchor="t" rtlCol="false" tIns="0" lIns="0" bIns="0" rIns="0">
            <a:spAutoFit/>
          </a:bodyPr>
          <a:lstStyle/>
          <a:p>
            <a:pPr algn="ctr">
              <a:lnSpc>
                <a:spcPts val="4759"/>
              </a:lnSpc>
            </a:pPr>
            <a:r>
              <a:rPr lang="en-US" sz="3399">
                <a:solidFill>
                  <a:srgbClr val="FAFAFA"/>
                </a:solidFill>
                <a:latin typeface="Open Sans Bold"/>
              </a:rPr>
              <a:t>Output gate</a:t>
            </a:r>
          </a:p>
        </p:txBody>
      </p:sp>
      <p:sp>
        <p:nvSpPr>
          <p:cNvPr name="TextBox 24" id="24"/>
          <p:cNvSpPr txBox="true"/>
          <p:nvPr/>
        </p:nvSpPr>
        <p:spPr>
          <a:xfrm rot="0">
            <a:off x="12015718" y="3049119"/>
            <a:ext cx="24690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1471508">
            <a:off x="1263046" y="1329901"/>
            <a:ext cx="361339" cy="1034961"/>
            <a:chOff x="0" y="0"/>
            <a:chExt cx="106268" cy="304376"/>
          </a:xfrm>
        </p:grpSpPr>
        <p:sp>
          <p:nvSpPr>
            <p:cNvPr name="Freeform 3" id="3"/>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4" id="4"/>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grpSp>
        <p:nvGrpSpPr>
          <p:cNvPr name="Group 5" id="5"/>
          <p:cNvGrpSpPr/>
          <p:nvPr/>
        </p:nvGrpSpPr>
        <p:grpSpPr>
          <a:xfrm rot="1471508">
            <a:off x="980622" y="784113"/>
            <a:ext cx="361339" cy="1034961"/>
            <a:chOff x="0" y="0"/>
            <a:chExt cx="106268" cy="304376"/>
          </a:xfrm>
        </p:grpSpPr>
        <p:sp>
          <p:nvSpPr>
            <p:cNvPr name="Freeform 6" id="6"/>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7" id="7"/>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sp>
        <p:nvSpPr>
          <p:cNvPr name="Freeform 8" id="8"/>
          <p:cNvSpPr/>
          <p:nvPr/>
        </p:nvSpPr>
        <p:spPr>
          <a:xfrm flipH="false" flipV="false" rot="0">
            <a:off x="5283731" y="2393169"/>
            <a:ext cx="11975569" cy="9281066"/>
          </a:xfrm>
          <a:custGeom>
            <a:avLst/>
            <a:gdLst/>
            <a:ahLst/>
            <a:cxnLst/>
            <a:rect r="r" b="b" t="t" l="l"/>
            <a:pathLst>
              <a:path h="9281066" w="11975569">
                <a:moveTo>
                  <a:pt x="0" y="0"/>
                </a:moveTo>
                <a:lnTo>
                  <a:pt x="11975569" y="0"/>
                </a:lnTo>
                <a:lnTo>
                  <a:pt x="11975569" y="9281066"/>
                </a:lnTo>
                <a:lnTo>
                  <a:pt x="0" y="9281066"/>
                </a:lnTo>
                <a:lnTo>
                  <a:pt x="0" y="0"/>
                </a:lnTo>
                <a:close/>
              </a:path>
            </a:pathLst>
          </a:custGeom>
          <a:blipFill>
            <a:blip r:embed="rId2"/>
            <a:stretch>
              <a:fillRect l="0" t="0" r="0" b="0"/>
            </a:stretch>
          </a:blipFill>
        </p:spPr>
      </p:sp>
      <p:grpSp>
        <p:nvGrpSpPr>
          <p:cNvPr name="Group 9" id="9"/>
          <p:cNvGrpSpPr/>
          <p:nvPr/>
        </p:nvGrpSpPr>
        <p:grpSpPr>
          <a:xfrm rot="0">
            <a:off x="782120" y="3302868"/>
            <a:ext cx="2367449" cy="23674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9A87"/>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4200"/>
                </a:lnSpc>
              </a:pPr>
              <a:r>
                <a:rPr lang="en-US" sz="3000">
                  <a:solidFill>
                    <a:srgbClr val="FAFAFA"/>
                  </a:solidFill>
                  <a:latin typeface="Open Sans"/>
                </a:rPr>
                <a:t>Units =50</a:t>
              </a:r>
            </a:p>
          </p:txBody>
        </p:sp>
      </p:grpSp>
      <p:sp>
        <p:nvSpPr>
          <p:cNvPr name="TextBox 12" id="12"/>
          <p:cNvSpPr txBox="true"/>
          <p:nvPr/>
        </p:nvSpPr>
        <p:spPr>
          <a:xfrm rot="0">
            <a:off x="2183708" y="810421"/>
            <a:ext cx="4428530" cy="887095"/>
          </a:xfrm>
          <a:prstGeom prst="rect">
            <a:avLst/>
          </a:prstGeom>
        </p:spPr>
        <p:txBody>
          <a:bodyPr anchor="t" rtlCol="false" tIns="0" lIns="0" bIns="0" rIns="0">
            <a:spAutoFit/>
          </a:bodyPr>
          <a:lstStyle/>
          <a:p>
            <a:pPr algn="ctr">
              <a:lnSpc>
                <a:spcPts val="7279"/>
              </a:lnSpc>
            </a:pPr>
            <a:r>
              <a:rPr lang="en-US" sz="5199">
                <a:solidFill>
                  <a:srgbClr val="329A87"/>
                </a:solidFill>
                <a:latin typeface="Open Sans Bold"/>
              </a:rPr>
              <a:t>Model Desing</a:t>
            </a:r>
          </a:p>
        </p:txBody>
      </p:sp>
      <p:sp>
        <p:nvSpPr>
          <p:cNvPr name="TextBox 13" id="13"/>
          <p:cNvSpPr txBox="true"/>
          <p:nvPr/>
        </p:nvSpPr>
        <p:spPr>
          <a:xfrm rot="0">
            <a:off x="2183708" y="1640366"/>
            <a:ext cx="2841278" cy="537845"/>
          </a:xfrm>
          <a:prstGeom prst="rect">
            <a:avLst/>
          </a:prstGeom>
        </p:spPr>
        <p:txBody>
          <a:bodyPr anchor="t" rtlCol="false" tIns="0" lIns="0" bIns="0" rIns="0">
            <a:spAutoFit/>
          </a:bodyPr>
          <a:lstStyle/>
          <a:p>
            <a:pPr algn="ctr">
              <a:lnSpc>
                <a:spcPts val="4480"/>
              </a:lnSpc>
            </a:pPr>
            <a:r>
              <a:rPr lang="en-US" sz="3200">
                <a:solidFill>
                  <a:srgbClr val="329A87"/>
                </a:solidFill>
                <a:latin typeface="Open Sans"/>
              </a:rPr>
              <a:t>Model Training</a:t>
            </a:r>
          </a:p>
        </p:txBody>
      </p:sp>
      <p:grpSp>
        <p:nvGrpSpPr>
          <p:cNvPr name="Group 14" id="14"/>
          <p:cNvGrpSpPr/>
          <p:nvPr/>
        </p:nvGrpSpPr>
        <p:grpSpPr>
          <a:xfrm rot="0">
            <a:off x="782120" y="6580017"/>
            <a:ext cx="2367449" cy="2331606"/>
            <a:chOff x="0" y="0"/>
            <a:chExt cx="812800" cy="800494"/>
          </a:xfrm>
        </p:grpSpPr>
        <p:sp>
          <p:nvSpPr>
            <p:cNvPr name="Freeform 15" id="15"/>
            <p:cNvSpPr/>
            <p:nvPr/>
          </p:nvSpPr>
          <p:spPr>
            <a:xfrm flipH="false" flipV="false" rot="0">
              <a:off x="0" y="0"/>
              <a:ext cx="812800" cy="800494"/>
            </a:xfrm>
            <a:custGeom>
              <a:avLst/>
              <a:gdLst/>
              <a:ahLst/>
              <a:cxnLst/>
              <a:rect r="r" b="b" t="t" l="l"/>
              <a:pathLst>
                <a:path h="800494" w="812800">
                  <a:moveTo>
                    <a:pt x="406400" y="0"/>
                  </a:moveTo>
                  <a:cubicBezTo>
                    <a:pt x="181951" y="0"/>
                    <a:pt x="0" y="179197"/>
                    <a:pt x="0" y="400247"/>
                  </a:cubicBezTo>
                  <a:cubicBezTo>
                    <a:pt x="0" y="621297"/>
                    <a:pt x="181951" y="800494"/>
                    <a:pt x="406400" y="800494"/>
                  </a:cubicBezTo>
                  <a:cubicBezTo>
                    <a:pt x="630849" y="800494"/>
                    <a:pt x="812800" y="621297"/>
                    <a:pt x="812800" y="400247"/>
                  </a:cubicBezTo>
                  <a:cubicBezTo>
                    <a:pt x="812800" y="179197"/>
                    <a:pt x="630849" y="0"/>
                    <a:pt x="406400" y="0"/>
                  </a:cubicBezTo>
                  <a:close/>
                </a:path>
              </a:pathLst>
            </a:custGeom>
            <a:solidFill>
              <a:srgbClr val="329A87"/>
            </a:solidFill>
          </p:spPr>
        </p:sp>
        <p:sp>
          <p:nvSpPr>
            <p:cNvPr name="TextBox 16" id="16"/>
            <p:cNvSpPr txBox="true"/>
            <p:nvPr/>
          </p:nvSpPr>
          <p:spPr>
            <a:xfrm>
              <a:off x="76200" y="17896"/>
              <a:ext cx="660400" cy="707551"/>
            </a:xfrm>
            <a:prstGeom prst="rect">
              <a:avLst/>
            </a:prstGeom>
          </p:spPr>
          <p:txBody>
            <a:bodyPr anchor="ctr" rtlCol="false" tIns="50800" lIns="50800" bIns="50800" rIns="50800"/>
            <a:lstStyle/>
            <a:p>
              <a:pPr algn="ctr">
                <a:lnSpc>
                  <a:spcPts val="4200"/>
                </a:lnSpc>
              </a:pPr>
              <a:r>
                <a:rPr lang="en-US" sz="3000">
                  <a:solidFill>
                    <a:srgbClr val="FAFAFA"/>
                  </a:solidFill>
                  <a:latin typeface="Open Sans"/>
                </a:rPr>
                <a:t>Drop rate =20%</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1471508">
            <a:off x="1263046" y="1329901"/>
            <a:ext cx="361339" cy="1034961"/>
            <a:chOff x="0" y="0"/>
            <a:chExt cx="106268" cy="304376"/>
          </a:xfrm>
        </p:grpSpPr>
        <p:sp>
          <p:nvSpPr>
            <p:cNvPr name="Freeform 3" id="3"/>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4" id="4"/>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grpSp>
        <p:nvGrpSpPr>
          <p:cNvPr name="Group 5" id="5"/>
          <p:cNvGrpSpPr/>
          <p:nvPr/>
        </p:nvGrpSpPr>
        <p:grpSpPr>
          <a:xfrm rot="1471508">
            <a:off x="980622" y="784113"/>
            <a:ext cx="361339" cy="1034961"/>
            <a:chOff x="0" y="0"/>
            <a:chExt cx="106268" cy="304376"/>
          </a:xfrm>
        </p:grpSpPr>
        <p:sp>
          <p:nvSpPr>
            <p:cNvPr name="Freeform 6" id="6"/>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7" id="7"/>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graphicFrame>
        <p:nvGraphicFramePr>
          <p:cNvPr name="Table 8" id="8"/>
          <p:cNvGraphicFramePr>
            <a:graphicFrameLocks noGrp="true"/>
          </p:cNvGraphicFramePr>
          <p:nvPr/>
        </p:nvGraphicFramePr>
        <p:xfrm>
          <a:off x="12390915" y="2393169"/>
          <a:ext cx="2858078" cy="6091785"/>
        </p:xfrm>
        <a:graphic>
          <a:graphicData uri="http://schemas.openxmlformats.org/drawingml/2006/table">
            <a:tbl>
              <a:tblPr/>
              <a:tblGrid>
                <a:gridCol w="2858078"/>
              </a:tblGrid>
              <a:tr h="1188642">
                <a:tc>
                  <a:txBody>
                    <a:bodyPr anchor="t" rtlCol="false"/>
                    <a:lstStyle/>
                    <a:p>
                      <a:pPr algn="ctr">
                        <a:lnSpc>
                          <a:spcPts val="4480"/>
                        </a:lnSpc>
                        <a:defRPr/>
                      </a:pPr>
                      <a:r>
                        <a:rPr lang="en-US" sz="3200">
                          <a:solidFill>
                            <a:srgbClr val="000000"/>
                          </a:solidFill>
                          <a:latin typeface="Open Sans Extra Bold"/>
                        </a:rPr>
                        <a:t>32</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188642">
                <a:tc>
                  <a:txBody>
                    <a:bodyPr anchor="t" rtlCol="false"/>
                    <a:lstStyle/>
                    <a:p>
                      <a:pPr algn="ctr">
                        <a:lnSpc>
                          <a:spcPts val="4480"/>
                        </a:lnSpc>
                        <a:defRPr/>
                      </a:pPr>
                      <a:r>
                        <a:rPr lang="en-US" sz="3200">
                          <a:solidFill>
                            <a:srgbClr val="000000"/>
                          </a:solidFill>
                          <a:latin typeface="Open Sans Extra Bold"/>
                        </a:rPr>
                        <a:t>32</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188642">
                <a:tc>
                  <a:txBody>
                    <a:bodyPr anchor="t" rtlCol="false"/>
                    <a:lstStyle/>
                    <a:p>
                      <a:pPr algn="ctr">
                        <a:lnSpc>
                          <a:spcPts val="4480"/>
                        </a:lnSpc>
                        <a:defRPr/>
                      </a:pPr>
                      <a:r>
                        <a:rPr lang="en-US" sz="3200">
                          <a:solidFill>
                            <a:srgbClr val="000000"/>
                          </a:solidFill>
                          <a:latin typeface="Open Sans Extra Bold"/>
                        </a:rPr>
                        <a:t>32</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2525861">
                <a:tc>
                  <a:txBody>
                    <a:bodyPr anchor="t" rtlCol="false"/>
                    <a:lstStyle/>
                    <a:p>
                      <a:pPr algn="ctr">
                        <a:lnSpc>
                          <a:spcPts val="4480"/>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Freeform 9" id="9"/>
          <p:cNvSpPr/>
          <p:nvPr/>
        </p:nvSpPr>
        <p:spPr>
          <a:xfrm flipH="false" flipV="false" rot="5322162">
            <a:off x="13104076" y="7103538"/>
            <a:ext cx="1431758" cy="456373"/>
          </a:xfrm>
          <a:custGeom>
            <a:avLst/>
            <a:gdLst/>
            <a:ahLst/>
            <a:cxnLst/>
            <a:rect r="r" b="b" t="t" l="l"/>
            <a:pathLst>
              <a:path h="456373" w="1431758">
                <a:moveTo>
                  <a:pt x="0" y="0"/>
                </a:moveTo>
                <a:lnTo>
                  <a:pt x="1431757" y="0"/>
                </a:lnTo>
                <a:lnTo>
                  <a:pt x="1431757" y="456373"/>
                </a:lnTo>
                <a:lnTo>
                  <a:pt x="0" y="4563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183708" y="810421"/>
            <a:ext cx="5847904" cy="887095"/>
          </a:xfrm>
          <a:prstGeom prst="rect">
            <a:avLst/>
          </a:prstGeom>
        </p:spPr>
        <p:txBody>
          <a:bodyPr anchor="t" rtlCol="false" tIns="0" lIns="0" bIns="0" rIns="0">
            <a:spAutoFit/>
          </a:bodyPr>
          <a:lstStyle/>
          <a:p>
            <a:pPr algn="ctr">
              <a:lnSpc>
                <a:spcPts val="7279"/>
              </a:lnSpc>
            </a:pPr>
            <a:r>
              <a:rPr lang="en-US" sz="5199">
                <a:solidFill>
                  <a:srgbClr val="329A87"/>
                </a:solidFill>
                <a:latin typeface="Open Sans Bold"/>
              </a:rPr>
              <a:t>Hyperparameters</a:t>
            </a:r>
          </a:p>
        </p:txBody>
      </p:sp>
      <p:sp>
        <p:nvSpPr>
          <p:cNvPr name="TextBox 11" id="11"/>
          <p:cNvSpPr txBox="true"/>
          <p:nvPr/>
        </p:nvSpPr>
        <p:spPr>
          <a:xfrm rot="0">
            <a:off x="2183708" y="1640366"/>
            <a:ext cx="2841278" cy="537845"/>
          </a:xfrm>
          <a:prstGeom prst="rect">
            <a:avLst/>
          </a:prstGeom>
        </p:spPr>
        <p:txBody>
          <a:bodyPr anchor="t" rtlCol="false" tIns="0" lIns="0" bIns="0" rIns="0">
            <a:spAutoFit/>
          </a:bodyPr>
          <a:lstStyle/>
          <a:p>
            <a:pPr algn="ctr">
              <a:lnSpc>
                <a:spcPts val="4480"/>
              </a:lnSpc>
            </a:pPr>
            <a:r>
              <a:rPr lang="en-US" sz="3200">
                <a:solidFill>
                  <a:srgbClr val="329A87"/>
                </a:solidFill>
                <a:latin typeface="Open Sans"/>
              </a:rPr>
              <a:t>Model Training</a:t>
            </a:r>
          </a:p>
        </p:txBody>
      </p:sp>
      <p:sp>
        <p:nvSpPr>
          <p:cNvPr name="TextBox 12" id="12"/>
          <p:cNvSpPr txBox="true"/>
          <p:nvPr/>
        </p:nvSpPr>
        <p:spPr>
          <a:xfrm rot="0">
            <a:off x="535660" y="3545801"/>
            <a:ext cx="9144000" cy="4506785"/>
          </a:xfrm>
          <a:prstGeom prst="rect">
            <a:avLst/>
          </a:prstGeom>
        </p:spPr>
        <p:txBody>
          <a:bodyPr anchor="t" rtlCol="false" tIns="0" lIns="0" bIns="0" rIns="0">
            <a:spAutoFit/>
          </a:bodyPr>
          <a:lstStyle/>
          <a:p>
            <a:pPr>
              <a:lnSpc>
                <a:spcPts val="5169"/>
              </a:lnSpc>
            </a:pPr>
            <a:r>
              <a:rPr lang="en-US" sz="3692">
                <a:solidFill>
                  <a:srgbClr val="000000"/>
                </a:solidFill>
                <a:latin typeface="Open Sans"/>
              </a:rPr>
              <a:t>A choice of 100 epochs and a batch size of 32 is a common configuration and often used as a starting point. However, these values can be influenced by various factors, including the size of your dataset, the complexity of the model, and the computational resources available.</a:t>
            </a:r>
          </a:p>
        </p:txBody>
      </p:sp>
      <p:sp>
        <p:nvSpPr>
          <p:cNvPr name="TextBox 13" id="13"/>
          <p:cNvSpPr txBox="true"/>
          <p:nvPr/>
        </p:nvSpPr>
        <p:spPr>
          <a:xfrm rot="0">
            <a:off x="15395441" y="2776891"/>
            <a:ext cx="2294930"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rPr>
              <a:t>Epochs =32</a:t>
            </a:r>
          </a:p>
        </p:txBody>
      </p:sp>
      <p:sp>
        <p:nvSpPr>
          <p:cNvPr name="TextBox 14" id="14"/>
          <p:cNvSpPr txBox="true"/>
          <p:nvPr/>
        </p:nvSpPr>
        <p:spPr>
          <a:xfrm rot="-5400000">
            <a:off x="10341126" y="5428382"/>
            <a:ext cx="322629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rPr>
              <a:t>Batch size = 100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1471508">
            <a:off x="1227202" y="1303065"/>
            <a:ext cx="361339" cy="1034961"/>
            <a:chOff x="0" y="0"/>
            <a:chExt cx="106268" cy="304376"/>
          </a:xfrm>
        </p:grpSpPr>
        <p:sp>
          <p:nvSpPr>
            <p:cNvPr name="Freeform 3" id="3"/>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4" id="4"/>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grpSp>
        <p:nvGrpSpPr>
          <p:cNvPr name="Group 5" id="5"/>
          <p:cNvGrpSpPr/>
          <p:nvPr/>
        </p:nvGrpSpPr>
        <p:grpSpPr>
          <a:xfrm rot="1471508">
            <a:off x="944778" y="757277"/>
            <a:ext cx="361339" cy="1034961"/>
            <a:chOff x="0" y="0"/>
            <a:chExt cx="106268" cy="304376"/>
          </a:xfrm>
        </p:grpSpPr>
        <p:sp>
          <p:nvSpPr>
            <p:cNvPr name="Freeform 6" id="6"/>
            <p:cNvSpPr/>
            <p:nvPr/>
          </p:nvSpPr>
          <p:spPr>
            <a:xfrm flipH="false" flipV="false" rot="0">
              <a:off x="0" y="0"/>
              <a:ext cx="106268" cy="304376"/>
            </a:xfrm>
            <a:custGeom>
              <a:avLst/>
              <a:gdLst/>
              <a:ahLst/>
              <a:cxnLst/>
              <a:rect r="r" b="b" t="t" l="l"/>
              <a:pathLst>
                <a:path h="304376" w="106268">
                  <a:moveTo>
                    <a:pt x="0" y="0"/>
                  </a:moveTo>
                  <a:lnTo>
                    <a:pt x="106268" y="0"/>
                  </a:lnTo>
                  <a:lnTo>
                    <a:pt x="106268" y="304376"/>
                  </a:lnTo>
                  <a:lnTo>
                    <a:pt x="0" y="304376"/>
                  </a:lnTo>
                  <a:close/>
                </a:path>
              </a:pathLst>
            </a:custGeom>
            <a:solidFill>
              <a:srgbClr val="329A87"/>
            </a:solidFill>
          </p:spPr>
        </p:sp>
        <p:sp>
          <p:nvSpPr>
            <p:cNvPr name="TextBox 7" id="7"/>
            <p:cNvSpPr txBox="true"/>
            <p:nvPr/>
          </p:nvSpPr>
          <p:spPr>
            <a:xfrm>
              <a:off x="0" y="-19050"/>
              <a:ext cx="106268" cy="323426"/>
            </a:xfrm>
            <a:prstGeom prst="rect">
              <a:avLst/>
            </a:prstGeom>
          </p:spPr>
          <p:txBody>
            <a:bodyPr anchor="ctr" rtlCol="false" tIns="35873" lIns="35873" bIns="35873" rIns="35873"/>
            <a:lstStyle/>
            <a:p>
              <a:pPr algn="ctr">
                <a:lnSpc>
                  <a:spcPts val="1384"/>
                </a:lnSpc>
                <a:spcBef>
                  <a:spcPct val="0"/>
                </a:spcBef>
              </a:pPr>
            </a:p>
          </p:txBody>
        </p:sp>
      </p:grpSp>
      <p:sp>
        <p:nvSpPr>
          <p:cNvPr name="TextBox 8" id="8"/>
          <p:cNvSpPr txBox="true"/>
          <p:nvPr/>
        </p:nvSpPr>
        <p:spPr>
          <a:xfrm rot="0">
            <a:off x="2025525" y="933450"/>
            <a:ext cx="2404914" cy="887095"/>
          </a:xfrm>
          <a:prstGeom prst="rect">
            <a:avLst/>
          </a:prstGeom>
        </p:spPr>
        <p:txBody>
          <a:bodyPr anchor="t" rtlCol="false" tIns="0" lIns="0" bIns="0" rIns="0">
            <a:spAutoFit/>
          </a:bodyPr>
          <a:lstStyle/>
          <a:p>
            <a:pPr algn="ctr">
              <a:lnSpc>
                <a:spcPts val="7279"/>
              </a:lnSpc>
            </a:pPr>
            <a:r>
              <a:rPr lang="en-US" sz="5199">
                <a:solidFill>
                  <a:srgbClr val="329A87"/>
                </a:solidFill>
                <a:latin typeface="Open Sans Bold"/>
              </a:rPr>
              <a:t>Results</a:t>
            </a:r>
          </a:p>
        </p:txBody>
      </p:sp>
      <p:sp>
        <p:nvSpPr>
          <p:cNvPr name="TextBox 9" id="9"/>
          <p:cNvSpPr txBox="true"/>
          <p:nvPr/>
        </p:nvSpPr>
        <p:spPr>
          <a:xfrm rot="0">
            <a:off x="364561" y="3622479"/>
            <a:ext cx="9517547" cy="5177252"/>
          </a:xfrm>
          <a:prstGeom prst="rect">
            <a:avLst/>
          </a:prstGeom>
        </p:spPr>
        <p:txBody>
          <a:bodyPr anchor="t" rtlCol="false" tIns="0" lIns="0" bIns="0" rIns="0">
            <a:spAutoFit/>
          </a:bodyPr>
          <a:lstStyle/>
          <a:p>
            <a:pPr>
              <a:lnSpc>
                <a:spcPts val="5160"/>
              </a:lnSpc>
            </a:pPr>
            <a:r>
              <a:rPr lang="en-US" sz="3685">
                <a:solidFill>
                  <a:srgbClr val="000000"/>
                </a:solidFill>
                <a:latin typeface="Open Sans"/>
              </a:rPr>
              <a:t>Having laid the groundwork with the preceding analysis, our next </a:t>
            </a:r>
            <a:r>
              <a:rPr lang="en-US" sz="3685">
                <a:solidFill>
                  <a:srgbClr val="000000"/>
                </a:solidFill>
                <a:latin typeface="Open Sans"/>
              </a:rPr>
              <a:t>objective is to forecast the initial month of January 2022. It’s note-worthy that we already possess the data for this month .</a:t>
            </a:r>
          </a:p>
          <a:p>
            <a:pPr algn="ctr">
              <a:lnSpc>
                <a:spcPts val="5160"/>
              </a:lnSpc>
            </a:pPr>
          </a:p>
          <a:p>
            <a:pPr algn="ctr">
              <a:lnSpc>
                <a:spcPts val="5160"/>
              </a:lnSpc>
            </a:pPr>
          </a:p>
          <a:p>
            <a:pPr algn="ctr">
              <a:lnSpc>
                <a:spcPts val="5160"/>
              </a:lnSpc>
            </a:pPr>
          </a:p>
        </p:txBody>
      </p:sp>
      <p:sp>
        <p:nvSpPr>
          <p:cNvPr name="Freeform 10" id="10"/>
          <p:cNvSpPr/>
          <p:nvPr/>
        </p:nvSpPr>
        <p:spPr>
          <a:xfrm flipH="false" flipV="false" rot="0">
            <a:off x="9882108" y="2794358"/>
            <a:ext cx="7750258" cy="5748108"/>
          </a:xfrm>
          <a:custGeom>
            <a:avLst/>
            <a:gdLst/>
            <a:ahLst/>
            <a:cxnLst/>
            <a:rect r="r" b="b" t="t" l="l"/>
            <a:pathLst>
              <a:path h="5748108" w="7750258">
                <a:moveTo>
                  <a:pt x="0" y="0"/>
                </a:moveTo>
                <a:lnTo>
                  <a:pt x="7750258" y="0"/>
                </a:lnTo>
                <a:lnTo>
                  <a:pt x="7750258" y="5748108"/>
                </a:lnTo>
                <a:lnTo>
                  <a:pt x="0" y="5748108"/>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DAF5D3r8EG0</dc:identifier>
  <dcterms:modified xsi:type="dcterms:W3CDTF">2011-08-01T06:04:30Z</dcterms:modified>
  <cp:revision>1</cp:revision>
  <dc:title>Présentation rapport statistique résultat sondage simple professionnel</dc:title>
</cp:coreProperties>
</file>